
<file path=[Content_Types].xml><?xml version="1.0" encoding="utf-8"?>
<Types xmlns="http://schemas.openxmlformats.org/package/2006/content-types">
  <Default Extension="gif" ContentType="image/gif"/>
  <Default Extension="jfif"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60" r:id="rId3"/>
    <p:sldId id="259" r:id="rId4"/>
    <p:sldId id="277" r:id="rId5"/>
    <p:sldId id="278" r:id="rId6"/>
    <p:sldId id="263" r:id="rId7"/>
    <p:sldId id="262" r:id="rId8"/>
    <p:sldId id="257" r:id="rId9"/>
    <p:sldId id="258" r:id="rId10"/>
    <p:sldId id="264" r:id="rId11"/>
    <p:sldId id="269" r:id="rId12"/>
    <p:sldId id="270" r:id="rId13"/>
    <p:sldId id="268" r:id="rId14"/>
    <p:sldId id="267" r:id="rId15"/>
    <p:sldId id="266" r:id="rId16"/>
    <p:sldId id="271" r:id="rId17"/>
    <p:sldId id="272" r:id="rId18"/>
    <p:sldId id="274" r:id="rId19"/>
    <p:sldId id="273" r:id="rId20"/>
    <p:sldId id="265" r:id="rId21"/>
    <p:sldId id="304" r:id="rId22"/>
    <p:sldId id="279" r:id="rId23"/>
    <p:sldId id="280" r:id="rId24"/>
    <p:sldId id="292" r:id="rId25"/>
    <p:sldId id="305" r:id="rId26"/>
    <p:sldId id="291" r:id="rId27"/>
    <p:sldId id="294" r:id="rId28"/>
    <p:sldId id="282" r:id="rId29"/>
    <p:sldId id="288" r:id="rId30"/>
    <p:sldId id="283" r:id="rId31"/>
    <p:sldId id="285" r:id="rId32"/>
    <p:sldId id="297" r:id="rId33"/>
    <p:sldId id="284" r:id="rId34"/>
    <p:sldId id="286" r:id="rId35"/>
    <p:sldId id="287" r:id="rId36"/>
    <p:sldId id="300" r:id="rId37"/>
    <p:sldId id="289" r:id="rId38"/>
    <p:sldId id="306" r:id="rId39"/>
    <p:sldId id="290" r:id="rId40"/>
    <p:sldId id="275" r:id="rId41"/>
    <p:sldId id="293" r:id="rId42"/>
    <p:sldId id="299" r:id="rId43"/>
    <p:sldId id="302" r:id="rId44"/>
    <p:sldId id="301" r:id="rId45"/>
    <p:sldId id="298" r:id="rId46"/>
    <p:sldId id="29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9" d="100"/>
          <a:sy n="119" d="100"/>
        </p:scale>
        <p:origin x="2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00FC4E-0FEA-4E78-BBBF-199F5BAE8A15}" type="datetimeFigureOut">
              <a:rPr lang="en-AU" smtClean="0"/>
              <a:t>19/10/2020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BD4B3-8900-4AEA-8162-9F01D5009A11}" type="slidenum">
              <a:rPr lang="en-AU" smtClean="0"/>
              <a:t>‹#›</a:t>
            </a:fld>
            <a:endParaRPr lang="en-AU"/>
          </a:p>
        </p:txBody>
      </p:sp>
    </p:spTree>
    <p:extLst>
      <p:ext uri="{BB962C8B-B14F-4D97-AF65-F5344CB8AC3E}">
        <p14:creationId xmlns:p14="http://schemas.microsoft.com/office/powerpoint/2010/main" val="2854453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From </a:t>
            </a:r>
            <a:r>
              <a:rPr lang="en-AU" dirty="0" err="1"/>
              <a:t>Payden</a:t>
            </a:r>
            <a:r>
              <a:rPr lang="en-AU" dirty="0"/>
              <a:t> and </a:t>
            </a:r>
            <a:r>
              <a:rPr lang="en-AU" dirty="0" err="1"/>
              <a:t>Rygel</a:t>
            </a:r>
            <a:r>
              <a:rPr lang="en-AU" dirty="0"/>
              <a:t> presentation: What the Human Body Teaches us about the Global Economy</a:t>
            </a:r>
          </a:p>
        </p:txBody>
      </p:sp>
      <p:sp>
        <p:nvSpPr>
          <p:cNvPr id="4" name="Slide Number Placeholder 3"/>
          <p:cNvSpPr>
            <a:spLocks noGrp="1"/>
          </p:cNvSpPr>
          <p:nvPr>
            <p:ph type="sldNum" sz="quarter" idx="5"/>
          </p:nvPr>
        </p:nvSpPr>
        <p:spPr/>
        <p:txBody>
          <a:bodyPr/>
          <a:lstStyle/>
          <a:p>
            <a:fld id="{A45BD4B3-8900-4AEA-8162-9F01D5009A11}" type="slidenum">
              <a:rPr lang="en-AU" smtClean="0"/>
              <a:t>19</a:t>
            </a:fld>
            <a:endParaRPr lang="en-AU"/>
          </a:p>
        </p:txBody>
      </p:sp>
    </p:spTree>
    <p:extLst>
      <p:ext uri="{BB962C8B-B14F-4D97-AF65-F5344CB8AC3E}">
        <p14:creationId xmlns:p14="http://schemas.microsoft.com/office/powerpoint/2010/main" val="1325725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B1FEE-58D8-484D-A478-79E1A97C59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C7E2A27-2ED5-4DE6-99ED-37EC81B524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DD5B02F-FF01-4349-8484-678F56B99E60}"/>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5" name="Footer Placeholder 4">
            <a:extLst>
              <a:ext uri="{FF2B5EF4-FFF2-40B4-BE49-F238E27FC236}">
                <a16:creationId xmlns:a16="http://schemas.microsoft.com/office/drawing/2014/main" id="{47FF2F24-EB59-4A44-9585-426DF1672ED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ACE187F-680B-492B-BBEA-A8ACC7D86173}"/>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736572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831DE-9702-41AD-8C76-E7C8DEC65C1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08B9005-9095-49D9-809A-76B016DF26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77F923D-07CD-4EA2-8E4D-F1FFB7062F94}"/>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5" name="Footer Placeholder 4">
            <a:extLst>
              <a:ext uri="{FF2B5EF4-FFF2-40B4-BE49-F238E27FC236}">
                <a16:creationId xmlns:a16="http://schemas.microsoft.com/office/drawing/2014/main" id="{F8417428-5530-42E9-87D0-CFD3F045702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3E68F3B-C414-42D9-BE37-6E0DD30910FC}"/>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1068168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CC2B5-FB52-4BBF-B6DB-13274ECC36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2ABA87B-A725-4E4B-9DBA-5A8F81992F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D34D29-04CB-40A0-9311-FF972DCB209D}"/>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5" name="Footer Placeholder 4">
            <a:extLst>
              <a:ext uri="{FF2B5EF4-FFF2-40B4-BE49-F238E27FC236}">
                <a16:creationId xmlns:a16="http://schemas.microsoft.com/office/drawing/2014/main" id="{2AD09326-ECDD-471D-AFED-39D8E8AA568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0CE2337-A484-4B0D-AFF3-019F6D38D9ED}"/>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23844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1BCC3-20CC-44D6-83B2-25573603256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3C380E2-73D9-41B6-999B-B93304484E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E143F286-3429-4972-AB3E-6EF8BE6CE4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06D03FE-E34D-4388-9453-71A1D80D5826}"/>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6" name="Footer Placeholder 5">
            <a:extLst>
              <a:ext uri="{FF2B5EF4-FFF2-40B4-BE49-F238E27FC236}">
                <a16:creationId xmlns:a16="http://schemas.microsoft.com/office/drawing/2014/main" id="{81798466-2152-40C3-91DB-F13581DE242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F12DF89-C210-48EB-967B-C9F407556066}"/>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2893388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81EA2-FD79-4B03-A7B8-A222AF3CCE61}"/>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7266737-387B-4EFF-A94B-B1F0032D2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0D7DF2-5844-4F9E-B74E-FDCF0F654F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29619007-FACB-4F66-963A-D6B74F5A6E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0460F3-972A-408F-9D28-CB7F637DCD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8C5A381-7BFE-4187-A839-85EAE4E2D4DD}"/>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8" name="Footer Placeholder 7">
            <a:extLst>
              <a:ext uri="{FF2B5EF4-FFF2-40B4-BE49-F238E27FC236}">
                <a16:creationId xmlns:a16="http://schemas.microsoft.com/office/drawing/2014/main" id="{4A0C2F05-DCBD-4337-B9FB-D6DE93C5C2BF}"/>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81050502-FECA-4C21-B555-2665FC4D02C4}"/>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3412205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C16CE-E104-4599-B438-B08A09D98B36}"/>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ACB38AE-3F12-4B0E-A1CC-023727AE51E9}"/>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4" name="Footer Placeholder 3">
            <a:extLst>
              <a:ext uri="{FF2B5EF4-FFF2-40B4-BE49-F238E27FC236}">
                <a16:creationId xmlns:a16="http://schemas.microsoft.com/office/drawing/2014/main" id="{7E36B810-83D9-43C2-A7C8-676F43E8798D}"/>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30CC9953-CAA3-4249-A551-E103EF2C4662}"/>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2958733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74B577-9D52-4749-B78F-7517388440F9}"/>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3" name="Footer Placeholder 2">
            <a:extLst>
              <a:ext uri="{FF2B5EF4-FFF2-40B4-BE49-F238E27FC236}">
                <a16:creationId xmlns:a16="http://schemas.microsoft.com/office/drawing/2014/main" id="{A2527909-7ED1-4C68-8942-F1D0B2B9BBF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5B5080A0-FF92-4F51-B8EA-7372FDC4F471}"/>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3584439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5DC1F-B876-4598-B3EF-D99167F64D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7062E49C-78DB-470F-A13D-A2ECB3B8FB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51AF92B7-A0E8-478E-A6C4-7B0E22D671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966BA3-C304-420E-A241-131451FFD850}"/>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6" name="Footer Placeholder 5">
            <a:extLst>
              <a:ext uri="{FF2B5EF4-FFF2-40B4-BE49-F238E27FC236}">
                <a16:creationId xmlns:a16="http://schemas.microsoft.com/office/drawing/2014/main" id="{A853A3BE-AD21-4136-9739-41FC4DA4810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54E67D7-E9FA-4F26-A5D6-EF5ED2FF6F8D}"/>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3506467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82181-3017-45F1-8684-585AF2EE65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C16AA3F9-C9A7-47DC-A452-C7A179BF17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7631B02-E86A-4D8D-A1F9-6FF5EB901A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E033DC-83DA-46A2-A68E-48D7DB402B6C}"/>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6" name="Footer Placeholder 5">
            <a:extLst>
              <a:ext uri="{FF2B5EF4-FFF2-40B4-BE49-F238E27FC236}">
                <a16:creationId xmlns:a16="http://schemas.microsoft.com/office/drawing/2014/main" id="{88DAB6EC-651C-45BE-A037-CA5AC9C3CA4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7632863-27D5-4AB2-AE1A-4461BE479C2B}"/>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340184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4692-C73B-4830-BA0C-7339C178A93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32EE58A-9C30-4E0F-AF14-AE0275E96F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948069A-FC63-4E9C-9EEF-02230B6EBF6F}"/>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5" name="Footer Placeholder 4">
            <a:extLst>
              <a:ext uri="{FF2B5EF4-FFF2-40B4-BE49-F238E27FC236}">
                <a16:creationId xmlns:a16="http://schemas.microsoft.com/office/drawing/2014/main" id="{30671412-E9C1-49AF-9395-6B7C5558367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3B9CF65-5A9D-4955-9565-91DCEB9CC8E5}"/>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3407842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775E68-1F64-46A3-95AE-3C07C87538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592925B-3B86-43AA-A89C-B734138E5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5C69D21-6300-48E3-8614-90EA838E2DFB}"/>
              </a:ext>
            </a:extLst>
          </p:cNvPr>
          <p:cNvSpPr>
            <a:spLocks noGrp="1"/>
          </p:cNvSpPr>
          <p:nvPr>
            <p:ph type="dt" sz="half" idx="10"/>
          </p:nvPr>
        </p:nvSpPr>
        <p:spPr/>
        <p:txBody>
          <a:bodyPr/>
          <a:lstStyle/>
          <a:p>
            <a:fld id="{E84DE536-8E5F-4972-AA42-34B050CCB03D}" type="datetimeFigureOut">
              <a:rPr lang="en-AU" smtClean="0"/>
              <a:t>19/10/2020</a:t>
            </a:fld>
            <a:endParaRPr lang="en-AU"/>
          </a:p>
        </p:txBody>
      </p:sp>
      <p:sp>
        <p:nvSpPr>
          <p:cNvPr id="5" name="Footer Placeholder 4">
            <a:extLst>
              <a:ext uri="{FF2B5EF4-FFF2-40B4-BE49-F238E27FC236}">
                <a16:creationId xmlns:a16="http://schemas.microsoft.com/office/drawing/2014/main" id="{FEDB09C6-3DA1-4521-8DF4-41469C4E31E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D2571E1-3629-4168-B5BD-43F74EF79AF4}"/>
              </a:ext>
            </a:extLst>
          </p:cNvPr>
          <p:cNvSpPr>
            <a:spLocks noGrp="1"/>
          </p:cNvSpPr>
          <p:nvPr>
            <p:ph type="sldNum" sz="quarter" idx="12"/>
          </p:nvPr>
        </p:nvSpPr>
        <p:spPr/>
        <p:txBody>
          <a:bodyPr/>
          <a:lstStyle/>
          <a:p>
            <a:fld id="{E645ACD2-1363-4F60-954B-F3446D9CA3EF}" type="slidenum">
              <a:rPr lang="en-AU" smtClean="0"/>
              <a:t>‹#›</a:t>
            </a:fld>
            <a:endParaRPr lang="en-AU"/>
          </a:p>
        </p:txBody>
      </p:sp>
    </p:spTree>
    <p:extLst>
      <p:ext uri="{BB962C8B-B14F-4D97-AF65-F5344CB8AC3E}">
        <p14:creationId xmlns:p14="http://schemas.microsoft.com/office/powerpoint/2010/main" val="694148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88EF16-89E9-4592-8F35-B61A3981D7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615FBD1-6FA9-46F6-AAB1-DA74D0DBE7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8FCDB8C-FC2F-441D-ADB4-F3931476E9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4DE536-8E5F-4972-AA42-34B050CCB03D}" type="datetimeFigureOut">
              <a:rPr lang="en-AU" smtClean="0"/>
              <a:t>19/10/2020</a:t>
            </a:fld>
            <a:endParaRPr lang="en-AU"/>
          </a:p>
        </p:txBody>
      </p:sp>
      <p:sp>
        <p:nvSpPr>
          <p:cNvPr id="5" name="Footer Placeholder 4">
            <a:extLst>
              <a:ext uri="{FF2B5EF4-FFF2-40B4-BE49-F238E27FC236}">
                <a16:creationId xmlns:a16="http://schemas.microsoft.com/office/drawing/2014/main" id="{038C78FA-3133-48C9-A239-8F09AC0349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59EADDD-2B95-405D-A8D7-ADB27138FD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45ACD2-1363-4F60-954B-F3446D9CA3EF}" type="slidenum">
              <a:rPr lang="en-AU" smtClean="0"/>
              <a:t>‹#›</a:t>
            </a:fld>
            <a:endParaRPr lang="en-AU"/>
          </a:p>
        </p:txBody>
      </p:sp>
    </p:spTree>
    <p:extLst>
      <p:ext uri="{BB962C8B-B14F-4D97-AF65-F5344CB8AC3E}">
        <p14:creationId xmlns:p14="http://schemas.microsoft.com/office/powerpoint/2010/main" val="1807885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fif"/><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book, photo, skiing&#10;&#10;Description automatically generated">
            <a:extLst>
              <a:ext uri="{FF2B5EF4-FFF2-40B4-BE49-F238E27FC236}">
                <a16:creationId xmlns:a16="http://schemas.microsoft.com/office/drawing/2014/main" id="{FFB410E8-0913-47A1-9701-4DBCD0895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0" y="-348288"/>
            <a:ext cx="9366380" cy="7283366"/>
          </a:xfrm>
          <a:prstGeom prst="rect">
            <a:avLst/>
          </a:prstGeom>
        </p:spPr>
      </p:pic>
      <p:sp>
        <p:nvSpPr>
          <p:cNvPr id="4" name="TextBox 3">
            <a:extLst>
              <a:ext uri="{FF2B5EF4-FFF2-40B4-BE49-F238E27FC236}">
                <a16:creationId xmlns:a16="http://schemas.microsoft.com/office/drawing/2014/main" id="{76228401-2A16-4C92-9FF9-FDF798CC14D3}"/>
              </a:ext>
            </a:extLst>
          </p:cNvPr>
          <p:cNvSpPr txBox="1"/>
          <p:nvPr/>
        </p:nvSpPr>
        <p:spPr>
          <a:xfrm>
            <a:off x="1991376" y="4149437"/>
            <a:ext cx="7993133" cy="1107996"/>
          </a:xfrm>
          <a:prstGeom prst="rect">
            <a:avLst/>
          </a:prstGeom>
          <a:noFill/>
          <a:ln w="22225">
            <a:noFill/>
          </a:ln>
        </p:spPr>
        <p:txBody>
          <a:bodyPr wrap="square" rtlCol="0">
            <a:spAutoFit/>
          </a:bodyPr>
          <a:lstStyle/>
          <a:p>
            <a:r>
              <a:rPr lang="en-AU" sz="6600" dirty="0">
                <a:ln w="12700">
                  <a:solidFill>
                    <a:schemeClr val="bg1"/>
                  </a:solidFill>
                </a:ln>
                <a:latin typeface="+mj-lt"/>
              </a:rPr>
              <a:t>Metaphors of the Body</a:t>
            </a:r>
          </a:p>
        </p:txBody>
      </p:sp>
    </p:spTree>
    <p:extLst>
      <p:ext uri="{BB962C8B-B14F-4D97-AF65-F5344CB8AC3E}">
        <p14:creationId xmlns:p14="http://schemas.microsoft.com/office/powerpoint/2010/main" val="4220452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996768" y="254597"/>
            <a:ext cx="2132251" cy="584775"/>
          </a:xfrm>
          <a:prstGeom prst="rect">
            <a:avLst/>
          </a:prstGeom>
          <a:noFill/>
        </p:spPr>
        <p:txBody>
          <a:bodyPr wrap="none" rtlCol="0">
            <a:spAutoFit/>
          </a:bodyPr>
          <a:lstStyle/>
          <a:p>
            <a:pPr algn="ctr"/>
            <a:r>
              <a:rPr lang="en-AU" sz="3200" dirty="0">
                <a:latin typeface="+mj-lt"/>
              </a:rPr>
              <a:t>Previously…</a:t>
            </a:r>
          </a:p>
        </p:txBody>
      </p:sp>
      <p:pic>
        <p:nvPicPr>
          <p:cNvPr id="4" name="Picture 3" descr="A close up of a sign&#10;&#10;Description automatically generated">
            <a:extLst>
              <a:ext uri="{FF2B5EF4-FFF2-40B4-BE49-F238E27FC236}">
                <a16:creationId xmlns:a16="http://schemas.microsoft.com/office/drawing/2014/main" id="{E0FC67B9-EF9B-449B-886E-AA83BC37D3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607" y="1017172"/>
            <a:ext cx="3846374" cy="5441153"/>
          </a:xfrm>
          <a:prstGeom prst="rect">
            <a:avLst/>
          </a:prstGeom>
        </p:spPr>
      </p:pic>
      <p:pic>
        <p:nvPicPr>
          <p:cNvPr id="6" name="Picture 5" descr="A picture containing map&#10;&#10;Description automatically generated">
            <a:extLst>
              <a:ext uri="{FF2B5EF4-FFF2-40B4-BE49-F238E27FC236}">
                <a16:creationId xmlns:a16="http://schemas.microsoft.com/office/drawing/2014/main" id="{1861CDE8-437F-460C-93C5-E4D49438AE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9019" y="1061045"/>
            <a:ext cx="3846374" cy="5441154"/>
          </a:xfrm>
          <a:prstGeom prst="rect">
            <a:avLst/>
          </a:prstGeom>
        </p:spPr>
      </p:pic>
    </p:spTree>
    <p:extLst>
      <p:ext uri="{BB962C8B-B14F-4D97-AF65-F5344CB8AC3E}">
        <p14:creationId xmlns:p14="http://schemas.microsoft.com/office/powerpoint/2010/main" val="3000398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B1016-CFA8-4ABB-85E9-B891A85DF57D}"/>
              </a:ext>
            </a:extLst>
          </p:cNvPr>
          <p:cNvSpPr txBox="1"/>
          <p:nvPr/>
        </p:nvSpPr>
        <p:spPr>
          <a:xfrm>
            <a:off x="5426363" y="443437"/>
            <a:ext cx="1339273" cy="769441"/>
          </a:xfrm>
          <a:prstGeom prst="rect">
            <a:avLst/>
          </a:prstGeom>
          <a:noFill/>
        </p:spPr>
        <p:txBody>
          <a:bodyPr wrap="square" rtlCol="0">
            <a:spAutoFit/>
          </a:bodyPr>
          <a:lstStyle/>
          <a:p>
            <a:r>
              <a:rPr lang="en-AU" sz="4400" b="1" dirty="0">
                <a:latin typeface="+mj-lt"/>
              </a:rPr>
              <a:t>Aims</a:t>
            </a:r>
          </a:p>
        </p:txBody>
      </p:sp>
      <p:sp>
        <p:nvSpPr>
          <p:cNvPr id="3" name="TextBox 2">
            <a:extLst>
              <a:ext uri="{FF2B5EF4-FFF2-40B4-BE49-F238E27FC236}">
                <a16:creationId xmlns:a16="http://schemas.microsoft.com/office/drawing/2014/main" id="{5C5B43FD-FFA9-4FA1-81A1-CE7C85D63988}"/>
              </a:ext>
            </a:extLst>
          </p:cNvPr>
          <p:cNvSpPr txBox="1"/>
          <p:nvPr/>
        </p:nvSpPr>
        <p:spPr>
          <a:xfrm>
            <a:off x="853754" y="1711643"/>
            <a:ext cx="10484489" cy="4031873"/>
          </a:xfrm>
          <a:prstGeom prst="rect">
            <a:avLst/>
          </a:prstGeom>
          <a:noFill/>
        </p:spPr>
        <p:txBody>
          <a:bodyPr wrap="square" rtlCol="0">
            <a:spAutoFit/>
          </a:bodyPr>
          <a:lstStyle/>
          <a:p>
            <a:pPr marL="342900" indent="-342900">
              <a:buAutoNum type="arabicPeriod"/>
            </a:pPr>
            <a:r>
              <a:rPr lang="en-AU" sz="3200" dirty="0"/>
              <a:t>To show how metaphors shape our understandings and allow us to understand the same idea in different ways.</a:t>
            </a:r>
          </a:p>
          <a:p>
            <a:pPr marL="342900" indent="-342900">
              <a:buAutoNum type="arabicPeriod"/>
            </a:pPr>
            <a:endParaRPr lang="en-AU" sz="3200" dirty="0"/>
          </a:p>
          <a:p>
            <a:pPr marL="342900" indent="-342900">
              <a:buAutoNum type="arabicPeriod"/>
            </a:pPr>
            <a:r>
              <a:rPr lang="en-AU" sz="3200" dirty="0"/>
              <a:t>To argue that our understanding of ‘the body politic’ has become more and more economic under neoliberalism.</a:t>
            </a:r>
          </a:p>
          <a:p>
            <a:pPr marL="342900" indent="-342900">
              <a:buAutoNum type="arabicPeriod"/>
            </a:pPr>
            <a:endParaRPr lang="en-AU" sz="3200" dirty="0"/>
          </a:p>
          <a:p>
            <a:pPr marL="342900" indent="-342900">
              <a:buFontTx/>
              <a:buAutoNum type="arabicPeriod"/>
            </a:pPr>
            <a:r>
              <a:rPr lang="en-AU" sz="3200" dirty="0"/>
              <a:t>To try and think through our current situation (the COVID19 pandemic) using ‘metaphorical analysis’.</a:t>
            </a:r>
          </a:p>
        </p:txBody>
      </p:sp>
    </p:spTree>
    <p:extLst>
      <p:ext uri="{BB962C8B-B14F-4D97-AF65-F5344CB8AC3E}">
        <p14:creationId xmlns:p14="http://schemas.microsoft.com/office/powerpoint/2010/main" val="281030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B1016-CFA8-4ABB-85E9-B891A85DF57D}"/>
              </a:ext>
            </a:extLst>
          </p:cNvPr>
          <p:cNvSpPr txBox="1"/>
          <p:nvPr/>
        </p:nvSpPr>
        <p:spPr>
          <a:xfrm>
            <a:off x="4934526" y="415728"/>
            <a:ext cx="2322945" cy="769441"/>
          </a:xfrm>
          <a:prstGeom prst="rect">
            <a:avLst/>
          </a:prstGeom>
          <a:noFill/>
        </p:spPr>
        <p:txBody>
          <a:bodyPr wrap="square" rtlCol="0">
            <a:spAutoFit/>
          </a:bodyPr>
          <a:lstStyle/>
          <a:p>
            <a:r>
              <a:rPr lang="en-AU" sz="4400" b="1" dirty="0">
                <a:latin typeface="+mj-lt"/>
              </a:rPr>
              <a:t>Structure</a:t>
            </a:r>
          </a:p>
        </p:txBody>
      </p:sp>
      <p:sp>
        <p:nvSpPr>
          <p:cNvPr id="3" name="TextBox 2">
            <a:extLst>
              <a:ext uri="{FF2B5EF4-FFF2-40B4-BE49-F238E27FC236}">
                <a16:creationId xmlns:a16="http://schemas.microsoft.com/office/drawing/2014/main" id="{5C5B43FD-FFA9-4FA1-81A1-CE7C85D63988}"/>
              </a:ext>
            </a:extLst>
          </p:cNvPr>
          <p:cNvSpPr txBox="1"/>
          <p:nvPr/>
        </p:nvSpPr>
        <p:spPr>
          <a:xfrm>
            <a:off x="937489" y="1622394"/>
            <a:ext cx="10317018" cy="4524315"/>
          </a:xfrm>
          <a:prstGeom prst="rect">
            <a:avLst/>
          </a:prstGeom>
          <a:noFill/>
        </p:spPr>
        <p:txBody>
          <a:bodyPr wrap="square" rtlCol="0">
            <a:spAutoFit/>
          </a:bodyPr>
          <a:lstStyle/>
          <a:p>
            <a:r>
              <a:rPr lang="en-AU" sz="3200" dirty="0"/>
              <a:t>Part I – Bodily Metaphors</a:t>
            </a:r>
          </a:p>
          <a:p>
            <a:r>
              <a:rPr lang="en-AU" sz="3200" dirty="0"/>
              <a:t>		Bodies as Machines</a:t>
            </a:r>
          </a:p>
          <a:p>
            <a:r>
              <a:rPr lang="en-AU" sz="3200" dirty="0"/>
              <a:t>		The Anatomical Atlas</a:t>
            </a:r>
          </a:p>
          <a:p>
            <a:r>
              <a:rPr lang="en-AU" sz="3200" dirty="0"/>
              <a:t>		Bodies as Economies</a:t>
            </a:r>
          </a:p>
          <a:p>
            <a:endParaRPr lang="en-AU" sz="3200" dirty="0"/>
          </a:p>
          <a:p>
            <a:r>
              <a:rPr lang="en-AU" sz="3200" dirty="0"/>
              <a:t>Part II – Diseases of the Body Politic</a:t>
            </a:r>
          </a:p>
          <a:p>
            <a:r>
              <a:rPr lang="en-AU" sz="3200" dirty="0"/>
              <a:t>		What is the Body Politic?</a:t>
            </a:r>
          </a:p>
          <a:p>
            <a:r>
              <a:rPr lang="en-AU" sz="3200" dirty="0"/>
              <a:t>		The American AIDS epidemic</a:t>
            </a:r>
          </a:p>
          <a:p>
            <a:r>
              <a:rPr lang="en-AU" sz="3200" dirty="0"/>
              <a:t>		The COVID19 pandemic</a:t>
            </a:r>
          </a:p>
        </p:txBody>
      </p:sp>
    </p:spTree>
    <p:extLst>
      <p:ext uri="{BB962C8B-B14F-4D97-AF65-F5344CB8AC3E}">
        <p14:creationId xmlns:p14="http://schemas.microsoft.com/office/powerpoint/2010/main" val="3943359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104108" y="476270"/>
            <a:ext cx="3983783" cy="584775"/>
          </a:xfrm>
          <a:prstGeom prst="rect">
            <a:avLst/>
          </a:prstGeom>
          <a:noFill/>
        </p:spPr>
        <p:txBody>
          <a:bodyPr wrap="none" rtlCol="0">
            <a:spAutoFit/>
          </a:bodyPr>
          <a:lstStyle/>
          <a:p>
            <a:pPr algn="ctr"/>
            <a:r>
              <a:rPr lang="en-AU" sz="3200" dirty="0">
                <a:latin typeface="+mj-lt"/>
              </a:rPr>
              <a:t>The Body as a Machine</a:t>
            </a:r>
          </a:p>
        </p:txBody>
      </p:sp>
      <p:pic>
        <p:nvPicPr>
          <p:cNvPr id="7" name="Picture 6" descr="A picture containing indoor, small, sitting, looking&#10;&#10;Description automatically generated">
            <a:extLst>
              <a:ext uri="{FF2B5EF4-FFF2-40B4-BE49-F238E27FC236}">
                <a16:creationId xmlns:a16="http://schemas.microsoft.com/office/drawing/2014/main" id="{96315355-6FA3-48C7-9EB8-6713BEE438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257" y="1389037"/>
            <a:ext cx="3525813" cy="4992693"/>
          </a:xfrm>
          <a:prstGeom prst="rect">
            <a:avLst/>
          </a:prstGeom>
        </p:spPr>
      </p:pic>
      <p:pic>
        <p:nvPicPr>
          <p:cNvPr id="9" name="Picture 8" descr="A picture containing logo&#10;&#10;Description automatically generated">
            <a:extLst>
              <a:ext uri="{FF2B5EF4-FFF2-40B4-BE49-F238E27FC236}">
                <a16:creationId xmlns:a16="http://schemas.microsoft.com/office/drawing/2014/main" id="{DC0723DB-A6D6-4423-9A67-468D03A583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870407"/>
            <a:ext cx="4972744" cy="3762900"/>
          </a:xfrm>
          <a:prstGeom prst="rect">
            <a:avLst/>
          </a:prstGeom>
        </p:spPr>
      </p:pic>
    </p:spTree>
    <p:extLst>
      <p:ext uri="{BB962C8B-B14F-4D97-AF65-F5344CB8AC3E}">
        <p14:creationId xmlns:p14="http://schemas.microsoft.com/office/powerpoint/2010/main" val="3105124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104108" y="476270"/>
            <a:ext cx="3983783" cy="584775"/>
          </a:xfrm>
          <a:prstGeom prst="rect">
            <a:avLst/>
          </a:prstGeom>
          <a:noFill/>
        </p:spPr>
        <p:txBody>
          <a:bodyPr wrap="none" rtlCol="0">
            <a:spAutoFit/>
          </a:bodyPr>
          <a:lstStyle/>
          <a:p>
            <a:pPr algn="ctr"/>
            <a:r>
              <a:rPr lang="en-AU" sz="3200" dirty="0">
                <a:latin typeface="+mj-lt"/>
              </a:rPr>
              <a:t>The Body as a Machine</a:t>
            </a:r>
          </a:p>
        </p:txBody>
      </p:sp>
      <p:pic>
        <p:nvPicPr>
          <p:cNvPr id="5" name="Picture 4" descr="Graphical user interface&#10;&#10;Description automatically generated">
            <a:extLst>
              <a:ext uri="{FF2B5EF4-FFF2-40B4-BE49-F238E27FC236}">
                <a16:creationId xmlns:a16="http://schemas.microsoft.com/office/drawing/2014/main" id="{5883C1B3-444C-44B8-AAE2-F472833E4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4316" y="1252115"/>
            <a:ext cx="8423367" cy="5129615"/>
          </a:xfrm>
          <a:prstGeom prst="rect">
            <a:avLst/>
          </a:prstGeom>
        </p:spPr>
      </p:pic>
    </p:spTree>
    <p:extLst>
      <p:ext uri="{BB962C8B-B14F-4D97-AF65-F5344CB8AC3E}">
        <p14:creationId xmlns:p14="http://schemas.microsoft.com/office/powerpoint/2010/main" val="1569450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0E7937-788F-4A18-BCF6-50BE4156275F}"/>
              </a:ext>
            </a:extLst>
          </p:cNvPr>
          <p:cNvSpPr txBox="1"/>
          <p:nvPr/>
        </p:nvSpPr>
        <p:spPr>
          <a:xfrm>
            <a:off x="1238430" y="1815981"/>
            <a:ext cx="9715137" cy="4493538"/>
          </a:xfrm>
          <a:prstGeom prst="rect">
            <a:avLst/>
          </a:prstGeom>
          <a:noFill/>
        </p:spPr>
        <p:txBody>
          <a:bodyPr wrap="square" rtlCol="0">
            <a:spAutoFit/>
          </a:bodyPr>
          <a:lstStyle/>
          <a:p>
            <a:r>
              <a:rPr lang="en-GB" sz="2800" dirty="0"/>
              <a:t>  </a:t>
            </a:r>
            <a:r>
              <a:rPr lang="en-GB" sz="2400" dirty="0">
                <a:effectLst/>
              </a:rPr>
              <a:t>The object of the circulation of the blood is to ensure that all the cells of the body shall be regularly </a:t>
            </a:r>
            <a:r>
              <a:rPr lang="en-GB" sz="2400" b="1" dirty="0">
                <a:effectLst/>
              </a:rPr>
              <a:t>supplied with food and oxygen</a:t>
            </a:r>
            <a:r>
              <a:rPr lang="en-GB" sz="2400" dirty="0">
                <a:effectLst/>
              </a:rPr>
              <a:t>, and regularly cleared of </a:t>
            </a:r>
            <a:r>
              <a:rPr lang="en-GB" sz="2400" b="1" dirty="0">
                <a:effectLst/>
              </a:rPr>
              <a:t>poisonous products</a:t>
            </a:r>
            <a:r>
              <a:rPr lang="en-GB" sz="2400" dirty="0">
                <a:effectLst/>
              </a:rPr>
              <a:t>.</a:t>
            </a:r>
          </a:p>
          <a:p>
            <a:endParaRPr lang="en-GB" sz="2400" dirty="0">
              <a:effectLst/>
            </a:endParaRPr>
          </a:p>
          <a:p>
            <a:r>
              <a:rPr lang="en-GB" sz="2400" dirty="0">
                <a:solidFill>
                  <a:srgbClr val="00B050"/>
                </a:solidFill>
                <a:effectLst/>
              </a:rPr>
              <a:t>   </a:t>
            </a:r>
            <a:r>
              <a:rPr lang="en-GB" sz="2400" dirty="0">
                <a:effectLst/>
              </a:rPr>
              <a:t>To achieve this object an intricate </a:t>
            </a:r>
            <a:r>
              <a:rPr lang="en-GB" sz="2400" b="1" dirty="0">
                <a:effectLst/>
              </a:rPr>
              <a:t>network of tubes</a:t>
            </a:r>
            <a:r>
              <a:rPr lang="en-GB" sz="2400" dirty="0">
                <a:effectLst/>
              </a:rPr>
              <a:t> run throughout the body… The biggest is the </a:t>
            </a:r>
            <a:r>
              <a:rPr lang="en-GB" sz="2400" i="1" dirty="0">
                <a:effectLst/>
              </a:rPr>
              <a:t>aorta</a:t>
            </a:r>
            <a:r>
              <a:rPr lang="en-GB" sz="2400" dirty="0">
                <a:effectLst/>
              </a:rPr>
              <a:t>,</a:t>
            </a:r>
            <a:r>
              <a:rPr lang="en-GB" sz="2400" i="1" dirty="0"/>
              <a:t> </a:t>
            </a:r>
            <a:r>
              <a:rPr lang="en-GB" sz="2400" b="1" dirty="0"/>
              <a:t>the main supply pipe </a:t>
            </a:r>
            <a:r>
              <a:rPr lang="en-GB" sz="2400" dirty="0"/>
              <a:t>leading directly out of the heart, from which eventually all the parts of the body are supplied with blood…</a:t>
            </a:r>
          </a:p>
          <a:p>
            <a:endParaRPr lang="en-GB" sz="2400" dirty="0"/>
          </a:p>
          <a:p>
            <a:r>
              <a:rPr lang="en-GB" sz="2400" dirty="0"/>
              <a:t>  In the centre of this </a:t>
            </a:r>
            <a:r>
              <a:rPr lang="en-GB" sz="2400" b="1" dirty="0"/>
              <a:t>network of tubes and blood vessels </a:t>
            </a:r>
            <a:r>
              <a:rPr lang="en-GB" sz="2400" dirty="0"/>
              <a:t>lies the heart. </a:t>
            </a:r>
            <a:r>
              <a:rPr lang="en-GB" sz="2400" b="1" dirty="0"/>
              <a:t>Its function is to pump </a:t>
            </a:r>
            <a:r>
              <a:rPr lang="en-GB" sz="2400" dirty="0"/>
              <a:t>the blood round and round on its never-ending journey. </a:t>
            </a:r>
            <a:endParaRPr lang="en-GB" sz="2400" dirty="0">
              <a:effectLst/>
            </a:endParaRPr>
          </a:p>
          <a:p>
            <a:endParaRPr lang="en-GB" dirty="0"/>
          </a:p>
        </p:txBody>
      </p:sp>
      <p:sp>
        <p:nvSpPr>
          <p:cNvPr id="5" name="TextBox 4">
            <a:extLst>
              <a:ext uri="{FF2B5EF4-FFF2-40B4-BE49-F238E27FC236}">
                <a16:creationId xmlns:a16="http://schemas.microsoft.com/office/drawing/2014/main" id="{9F64A981-C5F1-4F5A-B2FD-A6798D0F605A}"/>
              </a:ext>
            </a:extLst>
          </p:cNvPr>
          <p:cNvSpPr txBox="1"/>
          <p:nvPr/>
        </p:nvSpPr>
        <p:spPr>
          <a:xfrm>
            <a:off x="3083283" y="451227"/>
            <a:ext cx="6025432" cy="1077218"/>
          </a:xfrm>
          <a:prstGeom prst="rect">
            <a:avLst/>
          </a:prstGeom>
          <a:noFill/>
        </p:spPr>
        <p:txBody>
          <a:bodyPr wrap="none" rtlCol="0">
            <a:spAutoFit/>
          </a:bodyPr>
          <a:lstStyle/>
          <a:p>
            <a:pPr algn="ctr"/>
            <a:r>
              <a:rPr lang="en-AU" sz="3200" dirty="0">
                <a:latin typeface="+mj-lt"/>
              </a:rPr>
              <a:t>Unknown – </a:t>
            </a:r>
            <a:r>
              <a:rPr lang="en-AU" sz="3200" i="1" dirty="0">
                <a:latin typeface="+mj-lt"/>
              </a:rPr>
              <a:t>The Wonderful Story of </a:t>
            </a:r>
          </a:p>
          <a:p>
            <a:pPr algn="ctr"/>
            <a:r>
              <a:rPr lang="en-AU" sz="3200" i="1" dirty="0">
                <a:latin typeface="+mj-lt"/>
              </a:rPr>
              <a:t>the Human Body </a:t>
            </a:r>
            <a:r>
              <a:rPr lang="en-AU" sz="3200" dirty="0">
                <a:latin typeface="+mj-lt"/>
              </a:rPr>
              <a:t>(1938)</a:t>
            </a:r>
          </a:p>
        </p:txBody>
      </p:sp>
    </p:spTree>
    <p:extLst>
      <p:ext uri="{BB962C8B-B14F-4D97-AF65-F5344CB8AC3E}">
        <p14:creationId xmlns:p14="http://schemas.microsoft.com/office/powerpoint/2010/main" val="4059160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0E7937-788F-4A18-BCF6-50BE4156275F}"/>
              </a:ext>
            </a:extLst>
          </p:cNvPr>
          <p:cNvSpPr txBox="1"/>
          <p:nvPr/>
        </p:nvSpPr>
        <p:spPr>
          <a:xfrm>
            <a:off x="1238431" y="2952481"/>
            <a:ext cx="9715137" cy="2092881"/>
          </a:xfrm>
          <a:prstGeom prst="rect">
            <a:avLst/>
          </a:prstGeom>
          <a:noFill/>
        </p:spPr>
        <p:txBody>
          <a:bodyPr wrap="square" rtlCol="0">
            <a:spAutoFit/>
          </a:bodyPr>
          <a:lstStyle/>
          <a:p>
            <a:r>
              <a:rPr lang="en-GB" sz="2800" dirty="0">
                <a:effectLst/>
              </a:rPr>
              <a:t>The heart alon</a:t>
            </a:r>
            <a:r>
              <a:rPr lang="en-GB" sz="2800" dirty="0"/>
              <a:t>e is so situated and constructed as a reservoir and fountain, that blood may be apportioned from it and distributed by its beat to all regions according to the size of the artery serving them.</a:t>
            </a:r>
            <a:endParaRPr lang="en-GB" sz="2800" dirty="0">
              <a:solidFill>
                <a:srgbClr val="00B050"/>
              </a:solidFill>
              <a:effectLst/>
            </a:endParaRPr>
          </a:p>
          <a:p>
            <a:endParaRPr lang="en-GB" dirty="0"/>
          </a:p>
        </p:txBody>
      </p:sp>
      <p:sp>
        <p:nvSpPr>
          <p:cNvPr id="5" name="TextBox 4">
            <a:extLst>
              <a:ext uri="{FF2B5EF4-FFF2-40B4-BE49-F238E27FC236}">
                <a16:creationId xmlns:a16="http://schemas.microsoft.com/office/drawing/2014/main" id="{9F64A981-C5F1-4F5A-B2FD-A6798D0F605A}"/>
              </a:ext>
            </a:extLst>
          </p:cNvPr>
          <p:cNvSpPr txBox="1"/>
          <p:nvPr/>
        </p:nvSpPr>
        <p:spPr>
          <a:xfrm>
            <a:off x="2592477" y="425470"/>
            <a:ext cx="7007046" cy="1077218"/>
          </a:xfrm>
          <a:prstGeom prst="rect">
            <a:avLst/>
          </a:prstGeom>
          <a:noFill/>
        </p:spPr>
        <p:txBody>
          <a:bodyPr wrap="none" rtlCol="0">
            <a:spAutoFit/>
          </a:bodyPr>
          <a:lstStyle/>
          <a:p>
            <a:pPr algn="ctr"/>
            <a:r>
              <a:rPr lang="en-AU" sz="3200" dirty="0">
                <a:latin typeface="+mj-lt"/>
              </a:rPr>
              <a:t>William Harvey – </a:t>
            </a:r>
            <a:r>
              <a:rPr lang="en-AU" sz="3200" i="1" dirty="0">
                <a:latin typeface="+mj-lt"/>
              </a:rPr>
              <a:t>Anatomical Studies on </a:t>
            </a:r>
          </a:p>
          <a:p>
            <a:pPr algn="ctr"/>
            <a:r>
              <a:rPr lang="en-AU" sz="3200" i="1" dirty="0">
                <a:latin typeface="+mj-lt"/>
              </a:rPr>
              <a:t>the Motion of the Heart and Blood</a:t>
            </a:r>
            <a:r>
              <a:rPr lang="en-AU" sz="3200" dirty="0">
                <a:latin typeface="+mj-lt"/>
              </a:rPr>
              <a:t> (1628)</a:t>
            </a:r>
          </a:p>
        </p:txBody>
      </p:sp>
    </p:spTree>
    <p:extLst>
      <p:ext uri="{BB962C8B-B14F-4D97-AF65-F5344CB8AC3E}">
        <p14:creationId xmlns:p14="http://schemas.microsoft.com/office/powerpoint/2010/main" val="738640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0E7937-788F-4A18-BCF6-50BE4156275F}"/>
              </a:ext>
            </a:extLst>
          </p:cNvPr>
          <p:cNvSpPr txBox="1"/>
          <p:nvPr/>
        </p:nvSpPr>
        <p:spPr>
          <a:xfrm>
            <a:off x="1238427" y="1828852"/>
            <a:ext cx="9715137" cy="3970318"/>
          </a:xfrm>
          <a:prstGeom prst="rect">
            <a:avLst/>
          </a:prstGeom>
          <a:noFill/>
        </p:spPr>
        <p:txBody>
          <a:bodyPr wrap="square" rtlCol="0">
            <a:spAutoFit/>
          </a:bodyPr>
          <a:lstStyle/>
          <a:p>
            <a:r>
              <a:rPr lang="en-GB" sz="2800" dirty="0">
                <a:effectLst/>
              </a:rPr>
              <a:t>Thus, I say, when you reflect on how these functions follow completely naturally in this machine [the human body] solely from the disposition of the organs, no more nor less than those of a clock or other automaton from its counterweights and wheels, then it is not necessary to conceive on this account any other vegetative soul, nor sensitive one, nor any other principle of motion and life, than its blood and animal spirits, agitated by the heat of the continually burning fire in the heart, and which is of the same nature as those fires found in inanimate bodies. </a:t>
            </a:r>
            <a:endParaRPr lang="en-GB" sz="2800" dirty="0"/>
          </a:p>
        </p:txBody>
      </p:sp>
      <p:sp>
        <p:nvSpPr>
          <p:cNvPr id="2" name="TextBox 1">
            <a:extLst>
              <a:ext uri="{FF2B5EF4-FFF2-40B4-BE49-F238E27FC236}">
                <a16:creationId xmlns:a16="http://schemas.microsoft.com/office/drawing/2014/main" id="{1699A41D-EA68-4A9A-B1F8-00A64D6D7BF5}"/>
              </a:ext>
            </a:extLst>
          </p:cNvPr>
          <p:cNvSpPr txBox="1"/>
          <p:nvPr/>
        </p:nvSpPr>
        <p:spPr>
          <a:xfrm>
            <a:off x="2596801" y="399756"/>
            <a:ext cx="6998391" cy="584775"/>
          </a:xfrm>
          <a:prstGeom prst="rect">
            <a:avLst/>
          </a:prstGeom>
          <a:noFill/>
        </p:spPr>
        <p:txBody>
          <a:bodyPr wrap="none" rtlCol="0">
            <a:spAutoFit/>
          </a:bodyPr>
          <a:lstStyle/>
          <a:p>
            <a:r>
              <a:rPr lang="en-AU" sz="3200" dirty="0">
                <a:latin typeface="+mj-lt"/>
              </a:rPr>
              <a:t>René</a:t>
            </a:r>
            <a:r>
              <a:rPr lang="en-AU" sz="3200" dirty="0"/>
              <a:t> </a:t>
            </a:r>
            <a:r>
              <a:rPr lang="en-AU" sz="3200" dirty="0">
                <a:latin typeface="+mj-lt"/>
              </a:rPr>
              <a:t>Descartes – </a:t>
            </a:r>
            <a:r>
              <a:rPr lang="en-AU" sz="3200" i="1" dirty="0">
                <a:latin typeface="+mj-lt"/>
              </a:rPr>
              <a:t>Treatise On Man </a:t>
            </a:r>
            <a:r>
              <a:rPr lang="en-AU" sz="3200" dirty="0">
                <a:latin typeface="+mj-lt"/>
              </a:rPr>
              <a:t>(1633)</a:t>
            </a:r>
          </a:p>
        </p:txBody>
      </p:sp>
    </p:spTree>
    <p:extLst>
      <p:ext uri="{BB962C8B-B14F-4D97-AF65-F5344CB8AC3E}">
        <p14:creationId xmlns:p14="http://schemas.microsoft.com/office/powerpoint/2010/main" val="2779456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photo, different, many&#10;&#10;Description automatically generated">
            <a:extLst>
              <a:ext uri="{FF2B5EF4-FFF2-40B4-BE49-F238E27FC236}">
                <a16:creationId xmlns:a16="http://schemas.microsoft.com/office/drawing/2014/main" id="{B9FB65C2-886B-48C8-B14D-9BDD30BA4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1840"/>
            <a:ext cx="12020247" cy="5874319"/>
          </a:xfrm>
          <a:prstGeom prst="rect">
            <a:avLst/>
          </a:prstGeom>
        </p:spPr>
      </p:pic>
    </p:spTree>
    <p:extLst>
      <p:ext uri="{BB962C8B-B14F-4D97-AF65-F5344CB8AC3E}">
        <p14:creationId xmlns:p14="http://schemas.microsoft.com/office/powerpoint/2010/main" val="1421388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6241255" y="476269"/>
            <a:ext cx="3519490" cy="584775"/>
          </a:xfrm>
          <a:prstGeom prst="rect">
            <a:avLst/>
          </a:prstGeom>
          <a:noFill/>
        </p:spPr>
        <p:txBody>
          <a:bodyPr wrap="none" rtlCol="0">
            <a:spAutoFit/>
          </a:bodyPr>
          <a:lstStyle/>
          <a:p>
            <a:pPr algn="ctr"/>
            <a:r>
              <a:rPr lang="en-AU" sz="3200" dirty="0">
                <a:latin typeface="+mj-lt"/>
              </a:rPr>
              <a:t>An Atlas of the Body</a:t>
            </a:r>
          </a:p>
        </p:txBody>
      </p:sp>
      <p:pic>
        <p:nvPicPr>
          <p:cNvPr id="4" name="Picture 3" descr="A close up of a tattoo&#10;&#10;Description automatically generated">
            <a:extLst>
              <a:ext uri="{FF2B5EF4-FFF2-40B4-BE49-F238E27FC236}">
                <a16:creationId xmlns:a16="http://schemas.microsoft.com/office/drawing/2014/main" id="{0A864B6A-0185-4179-9101-B3C0C9D9CD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232" y="768657"/>
            <a:ext cx="3600450" cy="5715000"/>
          </a:xfrm>
          <a:prstGeom prst="rect">
            <a:avLst/>
          </a:prstGeom>
        </p:spPr>
      </p:pic>
      <p:pic>
        <p:nvPicPr>
          <p:cNvPr id="7" name="Picture 6" descr="Diagram&#10;&#10;Description automatically generated">
            <a:extLst>
              <a:ext uri="{FF2B5EF4-FFF2-40B4-BE49-F238E27FC236}">
                <a16:creationId xmlns:a16="http://schemas.microsoft.com/office/drawing/2014/main" id="{E8FD104B-31B2-4FBD-9EBA-11BE9D572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1537295"/>
            <a:ext cx="3810000" cy="4762500"/>
          </a:xfrm>
          <a:prstGeom prst="rect">
            <a:avLst/>
          </a:prstGeom>
        </p:spPr>
      </p:pic>
      <p:pic>
        <p:nvPicPr>
          <p:cNvPr id="9" name="Picture 8" descr="Diagram&#10;&#10;Description automatically generated">
            <a:extLst>
              <a:ext uri="{FF2B5EF4-FFF2-40B4-BE49-F238E27FC236}">
                <a16:creationId xmlns:a16="http://schemas.microsoft.com/office/drawing/2014/main" id="{62A4A10A-FFB3-428D-990A-C8236617ED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1041" y="1537295"/>
            <a:ext cx="3268727" cy="4762500"/>
          </a:xfrm>
          <a:prstGeom prst="rect">
            <a:avLst/>
          </a:prstGeom>
        </p:spPr>
      </p:pic>
    </p:spTree>
    <p:extLst>
      <p:ext uri="{BB962C8B-B14F-4D97-AF65-F5344CB8AC3E}">
        <p14:creationId xmlns:p14="http://schemas.microsoft.com/office/powerpoint/2010/main" val="2231517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0E7937-788F-4A18-BCF6-50BE4156275F}"/>
              </a:ext>
            </a:extLst>
          </p:cNvPr>
          <p:cNvSpPr txBox="1"/>
          <p:nvPr/>
        </p:nvSpPr>
        <p:spPr>
          <a:xfrm>
            <a:off x="1238431" y="2089809"/>
            <a:ext cx="9715137" cy="3416320"/>
          </a:xfrm>
          <a:prstGeom prst="rect">
            <a:avLst/>
          </a:prstGeom>
          <a:noFill/>
        </p:spPr>
        <p:txBody>
          <a:bodyPr wrap="square" rtlCol="0">
            <a:spAutoFit/>
          </a:bodyPr>
          <a:lstStyle/>
          <a:p>
            <a:r>
              <a:rPr lang="en-GB" sz="2000" dirty="0"/>
              <a:t>  </a:t>
            </a:r>
            <a:r>
              <a:rPr lang="en-GB" sz="2400" dirty="0"/>
              <a:t>The anatomical atlas stands between ignorance and medical knowledge. By means of the atlas a confusing mass of cells, tissues and organs is given a pattern: specific structures are indicated by means of arrows and labels, the relationship between organs and tissues are made clear by the use of different colours and the great systems of the body are identified by overlying transparencies. </a:t>
            </a:r>
          </a:p>
          <a:p>
            <a:endParaRPr lang="en-GB" sz="2400" dirty="0">
              <a:solidFill>
                <a:srgbClr val="00B050"/>
              </a:solidFill>
            </a:endParaRPr>
          </a:p>
          <a:p>
            <a:r>
              <a:rPr lang="en-GB" sz="2400" dirty="0">
                <a:solidFill>
                  <a:srgbClr val="00B050"/>
                </a:solidFill>
              </a:rPr>
              <a:t>  </a:t>
            </a:r>
            <a:r>
              <a:rPr lang="en-GB" sz="2400" dirty="0"/>
              <a:t>The atlas renders the body transparent; it is a means of making the body </a:t>
            </a:r>
            <a:r>
              <a:rPr lang="en-GB" sz="2400" i="1" dirty="0"/>
              <a:t>legible</a:t>
            </a:r>
            <a:r>
              <a:rPr lang="en-GB" sz="2400" dirty="0"/>
              <a:t> to an observing eye.</a:t>
            </a:r>
          </a:p>
        </p:txBody>
      </p:sp>
      <p:sp>
        <p:nvSpPr>
          <p:cNvPr id="2" name="TextBox 1">
            <a:extLst>
              <a:ext uri="{FF2B5EF4-FFF2-40B4-BE49-F238E27FC236}">
                <a16:creationId xmlns:a16="http://schemas.microsoft.com/office/drawing/2014/main" id="{1699A41D-EA68-4A9A-B1F8-00A64D6D7BF5}"/>
              </a:ext>
            </a:extLst>
          </p:cNvPr>
          <p:cNvSpPr txBox="1"/>
          <p:nvPr/>
        </p:nvSpPr>
        <p:spPr>
          <a:xfrm>
            <a:off x="1634157" y="581212"/>
            <a:ext cx="9319411" cy="584775"/>
          </a:xfrm>
          <a:prstGeom prst="rect">
            <a:avLst/>
          </a:prstGeom>
          <a:noFill/>
        </p:spPr>
        <p:txBody>
          <a:bodyPr wrap="none" rtlCol="0">
            <a:spAutoFit/>
          </a:bodyPr>
          <a:lstStyle/>
          <a:p>
            <a:r>
              <a:rPr lang="en-AU" sz="3200" dirty="0">
                <a:latin typeface="+mj-lt"/>
              </a:rPr>
              <a:t>David Armstrong – </a:t>
            </a:r>
            <a:r>
              <a:rPr lang="en-AU" sz="3200" i="1" dirty="0">
                <a:latin typeface="+mj-lt"/>
              </a:rPr>
              <a:t>Political Anatomy of the Body</a:t>
            </a:r>
            <a:r>
              <a:rPr lang="en-AU" sz="3200" dirty="0">
                <a:latin typeface="+mj-lt"/>
              </a:rPr>
              <a:t> (1983)</a:t>
            </a:r>
          </a:p>
        </p:txBody>
      </p:sp>
    </p:spTree>
    <p:extLst>
      <p:ext uri="{BB962C8B-B14F-4D97-AF65-F5344CB8AC3E}">
        <p14:creationId xmlns:p14="http://schemas.microsoft.com/office/powerpoint/2010/main" val="1720792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old&#10;&#10;Description automatically generated">
            <a:extLst>
              <a:ext uri="{FF2B5EF4-FFF2-40B4-BE49-F238E27FC236}">
                <a16:creationId xmlns:a16="http://schemas.microsoft.com/office/drawing/2014/main" id="{1AC814AD-60B1-428F-8B89-694202EBC1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1" y="70730"/>
            <a:ext cx="11938000" cy="6705305"/>
          </a:xfrm>
          <a:prstGeom prst="rect">
            <a:avLst/>
          </a:prstGeom>
        </p:spPr>
      </p:pic>
    </p:spTree>
    <p:extLst>
      <p:ext uri="{BB962C8B-B14F-4D97-AF65-F5344CB8AC3E}">
        <p14:creationId xmlns:p14="http://schemas.microsoft.com/office/powerpoint/2010/main" val="3377894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274953" y="252125"/>
            <a:ext cx="3036409" cy="584775"/>
          </a:xfrm>
          <a:prstGeom prst="rect">
            <a:avLst/>
          </a:prstGeom>
          <a:noFill/>
        </p:spPr>
        <p:txBody>
          <a:bodyPr wrap="none" rtlCol="0">
            <a:spAutoFit/>
          </a:bodyPr>
          <a:lstStyle/>
          <a:p>
            <a:pPr algn="ctr"/>
            <a:r>
              <a:rPr lang="en-AU" sz="3200" dirty="0">
                <a:latin typeface="+mj-lt"/>
              </a:rPr>
              <a:t>A Map of the Cell</a:t>
            </a:r>
          </a:p>
        </p:txBody>
      </p:sp>
      <p:pic>
        <p:nvPicPr>
          <p:cNvPr id="7" name="Picture 6" descr="Diagram&#10;&#10;Description automatically generated">
            <a:extLst>
              <a:ext uri="{FF2B5EF4-FFF2-40B4-BE49-F238E27FC236}">
                <a16:creationId xmlns:a16="http://schemas.microsoft.com/office/drawing/2014/main" id="{38B166AE-FDD1-40CE-A152-8F4D6D97AA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8626" y="1061045"/>
            <a:ext cx="6989065" cy="5544830"/>
          </a:xfrm>
          <a:prstGeom prst="rect">
            <a:avLst/>
          </a:prstGeom>
        </p:spPr>
      </p:pic>
    </p:spTree>
    <p:extLst>
      <p:ext uri="{BB962C8B-B14F-4D97-AF65-F5344CB8AC3E}">
        <p14:creationId xmlns:p14="http://schemas.microsoft.com/office/powerpoint/2010/main" val="2654613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00C6D7F1-5334-40E4-B91E-D0253BF42615}"/>
              </a:ext>
            </a:extLst>
          </p:cNvPr>
          <p:cNvPicPr>
            <a:picLocks noChangeAspect="1"/>
          </p:cNvPicPr>
          <p:nvPr/>
        </p:nvPicPr>
        <p:blipFill rotWithShape="1">
          <a:blip r:embed="rId2">
            <a:extLst>
              <a:ext uri="{28A0092B-C50C-407E-A947-70E740481C1C}">
                <a14:useLocalDpi xmlns:a14="http://schemas.microsoft.com/office/drawing/2010/main" val="0"/>
              </a:ext>
            </a:extLst>
          </a:blip>
          <a:srcRect t="15631" r="1" b="10025"/>
          <a:stretch/>
        </p:blipFill>
        <p:spPr>
          <a:xfrm>
            <a:off x="196850" y="173518"/>
            <a:ext cx="11798300" cy="6512763"/>
          </a:xfrm>
          <a:prstGeom prst="rect">
            <a:avLst/>
          </a:prstGeom>
        </p:spPr>
      </p:pic>
    </p:spTree>
    <p:extLst>
      <p:ext uri="{BB962C8B-B14F-4D97-AF65-F5344CB8AC3E}">
        <p14:creationId xmlns:p14="http://schemas.microsoft.com/office/powerpoint/2010/main" val="923370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0E7937-788F-4A18-BCF6-50BE4156275F}"/>
              </a:ext>
            </a:extLst>
          </p:cNvPr>
          <p:cNvSpPr txBox="1"/>
          <p:nvPr/>
        </p:nvSpPr>
        <p:spPr>
          <a:xfrm>
            <a:off x="1108167" y="1351508"/>
            <a:ext cx="9975666" cy="4524315"/>
          </a:xfrm>
          <a:prstGeom prst="rect">
            <a:avLst/>
          </a:prstGeom>
          <a:noFill/>
        </p:spPr>
        <p:txBody>
          <a:bodyPr wrap="square" rtlCol="0">
            <a:spAutoFit/>
          </a:bodyPr>
          <a:lstStyle/>
          <a:p>
            <a:r>
              <a:rPr lang="en-GB" sz="2000" dirty="0"/>
              <a:t>  </a:t>
            </a:r>
            <a:r>
              <a:rPr lang="en-GB" sz="2400" dirty="0"/>
              <a:t>The fact that the body became legible [as a result of the anatomical atlas] does not imply that some </a:t>
            </a:r>
            <a:r>
              <a:rPr lang="en-GB" sz="2400" dirty="0" err="1"/>
              <a:t>invariate</a:t>
            </a:r>
            <a:r>
              <a:rPr lang="en-GB" sz="2400" dirty="0"/>
              <a:t> biological reality was finally revealed to medical enquiry…</a:t>
            </a:r>
          </a:p>
          <a:p>
            <a:endParaRPr lang="en-GB" sz="2400" dirty="0"/>
          </a:p>
          <a:p>
            <a:r>
              <a:rPr lang="en-GB" sz="2400" dirty="0"/>
              <a:t>  The anatomical atlas directs attention to certain structures, certain similarities, certain systems, and not others and in so doing forms a set of rules for reading the body and for making it intelligible…</a:t>
            </a:r>
          </a:p>
          <a:p>
            <a:endParaRPr lang="en-GB" sz="2400" dirty="0"/>
          </a:p>
          <a:p>
            <a:r>
              <a:rPr lang="en-GB" sz="2400" dirty="0"/>
              <a:t>  The atlas enables the anatomy student, when faced with the undifferentiated amorphous mass of the body, to see certain things and ignore others. In effect, what the student sees is not the atlas as a representation of the body but the body as a representation of the atlas.</a:t>
            </a:r>
          </a:p>
        </p:txBody>
      </p:sp>
      <p:sp>
        <p:nvSpPr>
          <p:cNvPr id="2" name="TextBox 1">
            <a:extLst>
              <a:ext uri="{FF2B5EF4-FFF2-40B4-BE49-F238E27FC236}">
                <a16:creationId xmlns:a16="http://schemas.microsoft.com/office/drawing/2014/main" id="{1699A41D-EA68-4A9A-B1F8-00A64D6D7BF5}"/>
              </a:ext>
            </a:extLst>
          </p:cNvPr>
          <p:cNvSpPr txBox="1"/>
          <p:nvPr/>
        </p:nvSpPr>
        <p:spPr>
          <a:xfrm>
            <a:off x="1436294" y="438170"/>
            <a:ext cx="9319411" cy="584775"/>
          </a:xfrm>
          <a:prstGeom prst="rect">
            <a:avLst/>
          </a:prstGeom>
          <a:noFill/>
        </p:spPr>
        <p:txBody>
          <a:bodyPr wrap="none" rtlCol="0">
            <a:spAutoFit/>
          </a:bodyPr>
          <a:lstStyle/>
          <a:p>
            <a:r>
              <a:rPr lang="en-AU" sz="3200" dirty="0">
                <a:latin typeface="+mj-lt"/>
              </a:rPr>
              <a:t>David Armstrong – </a:t>
            </a:r>
            <a:r>
              <a:rPr lang="en-AU" sz="3200" i="1" dirty="0">
                <a:latin typeface="+mj-lt"/>
              </a:rPr>
              <a:t>Political Anatomy of the Body</a:t>
            </a:r>
            <a:r>
              <a:rPr lang="en-AU" sz="3200" dirty="0">
                <a:latin typeface="+mj-lt"/>
              </a:rPr>
              <a:t> (1983)</a:t>
            </a:r>
          </a:p>
        </p:txBody>
      </p:sp>
    </p:spTree>
    <p:extLst>
      <p:ext uri="{BB962C8B-B14F-4D97-AF65-F5344CB8AC3E}">
        <p14:creationId xmlns:p14="http://schemas.microsoft.com/office/powerpoint/2010/main" val="2987862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 timeline&#10;&#10;Description automatically generated">
            <a:extLst>
              <a:ext uri="{FF2B5EF4-FFF2-40B4-BE49-F238E27FC236}">
                <a16:creationId xmlns:a16="http://schemas.microsoft.com/office/drawing/2014/main" id="{E5D0D55C-5E31-4275-8844-9BF252A69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3051" y="215612"/>
            <a:ext cx="8065897" cy="6426776"/>
          </a:xfrm>
          <a:prstGeom prst="rect">
            <a:avLst/>
          </a:prstGeom>
          <a:ln w="38100">
            <a:solidFill>
              <a:schemeClr val="tx1"/>
            </a:solidFill>
          </a:ln>
        </p:spPr>
      </p:pic>
    </p:spTree>
    <p:extLst>
      <p:ext uri="{BB962C8B-B14F-4D97-AF65-F5344CB8AC3E}">
        <p14:creationId xmlns:p14="http://schemas.microsoft.com/office/powerpoint/2010/main" val="4249252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166048" y="438686"/>
            <a:ext cx="3859903" cy="584775"/>
          </a:xfrm>
          <a:prstGeom prst="rect">
            <a:avLst/>
          </a:prstGeom>
          <a:noFill/>
        </p:spPr>
        <p:txBody>
          <a:bodyPr wrap="none" rtlCol="0">
            <a:spAutoFit/>
          </a:bodyPr>
          <a:lstStyle/>
          <a:p>
            <a:pPr algn="ctr"/>
            <a:r>
              <a:rPr lang="en-AU" sz="3200" dirty="0">
                <a:latin typeface="+mj-lt"/>
              </a:rPr>
              <a:t>The Body as Economic</a:t>
            </a:r>
          </a:p>
        </p:txBody>
      </p:sp>
      <p:pic>
        <p:nvPicPr>
          <p:cNvPr id="7" name="Picture 6" descr="Timeline&#10;&#10;Description automatically generated">
            <a:extLst>
              <a:ext uri="{FF2B5EF4-FFF2-40B4-BE49-F238E27FC236}">
                <a16:creationId xmlns:a16="http://schemas.microsoft.com/office/drawing/2014/main" id="{813BECEB-A91E-400C-A9E7-01F1CB572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93" y="1518507"/>
            <a:ext cx="5042647" cy="4608419"/>
          </a:xfrm>
          <a:prstGeom prst="rect">
            <a:avLst/>
          </a:prstGeom>
        </p:spPr>
      </p:pic>
      <p:pic>
        <p:nvPicPr>
          <p:cNvPr id="6" name="Picture 5" descr="Text&#10;&#10;Description automatically generated">
            <a:extLst>
              <a:ext uri="{FF2B5EF4-FFF2-40B4-BE49-F238E27FC236}">
                <a16:creationId xmlns:a16="http://schemas.microsoft.com/office/drawing/2014/main" id="{58C9FEE9-B98E-449B-8B9C-089A88680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761" y="2108217"/>
            <a:ext cx="5178020" cy="3429000"/>
          </a:xfrm>
          <a:prstGeom prst="rect">
            <a:avLst/>
          </a:prstGeom>
        </p:spPr>
      </p:pic>
    </p:spTree>
    <p:extLst>
      <p:ext uri="{BB962C8B-B14F-4D97-AF65-F5344CB8AC3E}">
        <p14:creationId xmlns:p14="http://schemas.microsoft.com/office/powerpoint/2010/main" val="3483055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069070" y="261257"/>
            <a:ext cx="4053867" cy="584775"/>
          </a:xfrm>
          <a:prstGeom prst="rect">
            <a:avLst/>
          </a:prstGeom>
          <a:noFill/>
        </p:spPr>
        <p:txBody>
          <a:bodyPr wrap="none" rtlCol="0">
            <a:spAutoFit/>
          </a:bodyPr>
          <a:lstStyle/>
          <a:p>
            <a:pPr algn="ctr"/>
            <a:r>
              <a:rPr lang="en-AU" sz="3200" dirty="0">
                <a:latin typeface="+mj-lt"/>
              </a:rPr>
              <a:t>The Economy as a Body</a:t>
            </a:r>
          </a:p>
        </p:txBody>
      </p:sp>
      <p:pic>
        <p:nvPicPr>
          <p:cNvPr id="5" name="Picture 4" descr="Text&#10;&#10;Description automatically generated">
            <a:extLst>
              <a:ext uri="{FF2B5EF4-FFF2-40B4-BE49-F238E27FC236}">
                <a16:creationId xmlns:a16="http://schemas.microsoft.com/office/drawing/2014/main" id="{BC9DCFB2-446D-4DF9-B9A8-2EB03EC4B8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6073" y="1192049"/>
            <a:ext cx="8099854" cy="5404694"/>
          </a:xfrm>
          <a:prstGeom prst="rect">
            <a:avLst/>
          </a:prstGeom>
          <a:ln w="38100">
            <a:solidFill>
              <a:schemeClr val="tx1"/>
            </a:solidFill>
          </a:ln>
        </p:spPr>
      </p:pic>
    </p:spTree>
    <p:extLst>
      <p:ext uri="{BB962C8B-B14F-4D97-AF65-F5344CB8AC3E}">
        <p14:creationId xmlns:p14="http://schemas.microsoft.com/office/powerpoint/2010/main" val="2002050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381848" y="469940"/>
            <a:ext cx="3428311" cy="584775"/>
          </a:xfrm>
          <a:prstGeom prst="rect">
            <a:avLst/>
          </a:prstGeom>
          <a:noFill/>
        </p:spPr>
        <p:txBody>
          <a:bodyPr wrap="none" rtlCol="0">
            <a:spAutoFit/>
          </a:bodyPr>
          <a:lstStyle/>
          <a:p>
            <a:pPr algn="ctr"/>
            <a:r>
              <a:rPr lang="en-AU" sz="3200" dirty="0">
                <a:latin typeface="+mj-lt"/>
              </a:rPr>
              <a:t>A Note on the Brain</a:t>
            </a:r>
          </a:p>
        </p:txBody>
      </p:sp>
      <p:sp>
        <p:nvSpPr>
          <p:cNvPr id="2" name="TextBox 1">
            <a:extLst>
              <a:ext uri="{FF2B5EF4-FFF2-40B4-BE49-F238E27FC236}">
                <a16:creationId xmlns:a16="http://schemas.microsoft.com/office/drawing/2014/main" id="{D5A504EC-C3C7-4A42-A2E2-E2CAFF70C551}"/>
              </a:ext>
            </a:extLst>
          </p:cNvPr>
          <p:cNvSpPr txBox="1"/>
          <p:nvPr/>
        </p:nvSpPr>
        <p:spPr>
          <a:xfrm>
            <a:off x="5974094" y="4138341"/>
            <a:ext cx="5680364" cy="2246769"/>
          </a:xfrm>
          <a:prstGeom prst="rect">
            <a:avLst/>
          </a:prstGeom>
          <a:noFill/>
        </p:spPr>
        <p:txBody>
          <a:bodyPr wrap="square" rtlCol="0">
            <a:spAutoFit/>
          </a:bodyPr>
          <a:lstStyle/>
          <a:p>
            <a:r>
              <a:rPr lang="en-AU" sz="2000" dirty="0"/>
              <a:t>The brain has just such an economy, where the raw materials of perception are gathered, processed, transformed and distributed in accordance with the dictates of a complex network of business and consumer relations. The brain's transportation and distribution network is the connectome.</a:t>
            </a:r>
          </a:p>
          <a:p>
            <a:r>
              <a:rPr lang="en-AU" sz="2000" dirty="0"/>
              <a:t>		           - Michael Anderson, Forbes</a:t>
            </a:r>
          </a:p>
        </p:txBody>
      </p:sp>
      <p:pic>
        <p:nvPicPr>
          <p:cNvPr id="5" name="Picture 4" descr="Diagram&#10;&#10;Description automatically generated">
            <a:extLst>
              <a:ext uri="{FF2B5EF4-FFF2-40B4-BE49-F238E27FC236}">
                <a16:creationId xmlns:a16="http://schemas.microsoft.com/office/drawing/2014/main" id="{B13EE36F-8851-4CAB-9872-6094906BA0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801" y="1571229"/>
            <a:ext cx="4708490" cy="4331497"/>
          </a:xfrm>
          <a:prstGeom prst="rect">
            <a:avLst/>
          </a:prstGeom>
        </p:spPr>
      </p:pic>
      <p:pic>
        <p:nvPicPr>
          <p:cNvPr id="7" name="Picture 6" descr="A circuit board&#10;&#10;Description automatically generated">
            <a:extLst>
              <a:ext uri="{FF2B5EF4-FFF2-40B4-BE49-F238E27FC236}">
                <a16:creationId xmlns:a16="http://schemas.microsoft.com/office/drawing/2014/main" id="{08DD1C49-ADBE-42A6-945F-F1A673CC10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6711" y="1277566"/>
            <a:ext cx="4065031" cy="2533488"/>
          </a:xfrm>
          <a:prstGeom prst="rect">
            <a:avLst/>
          </a:prstGeom>
        </p:spPr>
      </p:pic>
    </p:spTree>
    <p:extLst>
      <p:ext uri="{BB962C8B-B14F-4D97-AF65-F5344CB8AC3E}">
        <p14:creationId xmlns:p14="http://schemas.microsoft.com/office/powerpoint/2010/main" val="2045142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381848" y="469940"/>
            <a:ext cx="3428311" cy="584775"/>
          </a:xfrm>
          <a:prstGeom prst="rect">
            <a:avLst/>
          </a:prstGeom>
          <a:noFill/>
        </p:spPr>
        <p:txBody>
          <a:bodyPr wrap="none" rtlCol="0">
            <a:spAutoFit/>
          </a:bodyPr>
          <a:lstStyle/>
          <a:p>
            <a:pPr algn="ctr"/>
            <a:r>
              <a:rPr lang="en-AU" sz="3200" dirty="0">
                <a:latin typeface="+mj-lt"/>
              </a:rPr>
              <a:t>A Note on the Brain</a:t>
            </a:r>
          </a:p>
        </p:txBody>
      </p:sp>
      <p:sp>
        <p:nvSpPr>
          <p:cNvPr id="4" name="TextBox 3">
            <a:extLst>
              <a:ext uri="{FF2B5EF4-FFF2-40B4-BE49-F238E27FC236}">
                <a16:creationId xmlns:a16="http://schemas.microsoft.com/office/drawing/2014/main" id="{D7130BF1-5C09-4EB2-91D8-CBFC796812D6}"/>
              </a:ext>
            </a:extLst>
          </p:cNvPr>
          <p:cNvSpPr txBox="1"/>
          <p:nvPr/>
        </p:nvSpPr>
        <p:spPr>
          <a:xfrm>
            <a:off x="2630905" y="2305615"/>
            <a:ext cx="6930190" cy="2246769"/>
          </a:xfrm>
          <a:prstGeom prst="rect">
            <a:avLst/>
          </a:prstGeom>
          <a:noFill/>
        </p:spPr>
        <p:txBody>
          <a:bodyPr wrap="square" rtlCol="0">
            <a:spAutoFit/>
          </a:bodyPr>
          <a:lstStyle/>
          <a:p>
            <a:r>
              <a:rPr lang="en-GB" sz="2800" dirty="0"/>
              <a:t>A </a:t>
            </a:r>
            <a:r>
              <a:rPr lang="en-GB" sz="2800" b="1" dirty="0"/>
              <a:t>connectome</a:t>
            </a:r>
            <a:r>
              <a:rPr lang="en-GB" sz="2800" dirty="0"/>
              <a:t> (/</a:t>
            </a:r>
            <a:r>
              <a:rPr lang="en-GB" sz="2800" dirty="0" err="1"/>
              <a:t>kəˈnɛktoʊm</a:t>
            </a:r>
            <a:r>
              <a:rPr lang="en-GB" sz="2800" dirty="0"/>
              <a:t>/) is a comprehensive map of neural connections in the brain, and may be thought of as its "wiring diagram".</a:t>
            </a:r>
          </a:p>
          <a:p>
            <a:r>
              <a:rPr lang="en-GB" sz="2800" dirty="0"/>
              <a:t>		- Wikipedia, “Connectome”</a:t>
            </a:r>
            <a:endParaRPr lang="en-AU" sz="2800" dirty="0"/>
          </a:p>
        </p:txBody>
      </p:sp>
    </p:spTree>
    <p:extLst>
      <p:ext uri="{BB962C8B-B14F-4D97-AF65-F5344CB8AC3E}">
        <p14:creationId xmlns:p14="http://schemas.microsoft.com/office/powerpoint/2010/main" val="3119702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2139640" y="469940"/>
            <a:ext cx="7912744" cy="584775"/>
          </a:xfrm>
          <a:prstGeom prst="rect">
            <a:avLst/>
          </a:prstGeom>
          <a:noFill/>
        </p:spPr>
        <p:txBody>
          <a:bodyPr wrap="none" rtlCol="0">
            <a:spAutoFit/>
          </a:bodyPr>
          <a:lstStyle/>
          <a:p>
            <a:pPr algn="ctr"/>
            <a:r>
              <a:rPr lang="en-AU" sz="3200" dirty="0">
                <a:latin typeface="+mj-lt"/>
              </a:rPr>
              <a:t>Aesop - </a:t>
            </a:r>
            <a:r>
              <a:rPr lang="en-AU" sz="3200" i="1" dirty="0">
                <a:latin typeface="+mj-lt"/>
              </a:rPr>
              <a:t>The Belly and the Members </a:t>
            </a:r>
            <a:r>
              <a:rPr lang="en-AU" sz="3200" dirty="0">
                <a:latin typeface="+mj-lt"/>
              </a:rPr>
              <a:t>(c. 600 BC)</a:t>
            </a:r>
          </a:p>
        </p:txBody>
      </p:sp>
      <p:sp>
        <p:nvSpPr>
          <p:cNvPr id="2" name="TextBox 1">
            <a:extLst>
              <a:ext uri="{FF2B5EF4-FFF2-40B4-BE49-F238E27FC236}">
                <a16:creationId xmlns:a16="http://schemas.microsoft.com/office/drawing/2014/main" id="{D5A504EC-C3C7-4A42-A2E2-E2CAFF70C551}"/>
              </a:ext>
            </a:extLst>
          </p:cNvPr>
          <p:cNvSpPr txBox="1"/>
          <p:nvPr/>
        </p:nvSpPr>
        <p:spPr>
          <a:xfrm>
            <a:off x="1085272" y="1720840"/>
            <a:ext cx="10021455" cy="3416320"/>
          </a:xfrm>
          <a:prstGeom prst="rect">
            <a:avLst/>
          </a:prstGeom>
          <a:noFill/>
        </p:spPr>
        <p:txBody>
          <a:bodyPr wrap="square" rtlCol="0">
            <a:spAutoFit/>
          </a:bodyPr>
          <a:lstStyle/>
          <a:p>
            <a:r>
              <a:rPr lang="en-AU" sz="2400" dirty="0"/>
              <a:t>One day it occurred to the Members of the Body that they were doing all the work while the Belly had all the food. So they held a meeting and decided to strike till the Belly consented to its proper share of the work. For a day or two, the Hands refused to take the food, the Mouth refused to receive it, and the Teeth had no work to do. After a day or two the Members began to find that they themselves were in poor condition: the Hands could hardly move, and the Mouth was parched and dry, while the Legs were unable to support the rest. Thus even the Belly was doing necessary work for the Body, and all must work together or the Body will go to pieces.</a:t>
            </a:r>
          </a:p>
        </p:txBody>
      </p:sp>
    </p:spTree>
    <p:extLst>
      <p:ext uri="{BB962C8B-B14F-4D97-AF65-F5344CB8AC3E}">
        <p14:creationId xmlns:p14="http://schemas.microsoft.com/office/powerpoint/2010/main" val="4004039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689725" y="469940"/>
            <a:ext cx="2812566" cy="584775"/>
          </a:xfrm>
          <a:prstGeom prst="rect">
            <a:avLst/>
          </a:prstGeom>
          <a:noFill/>
        </p:spPr>
        <p:txBody>
          <a:bodyPr wrap="none" rtlCol="0">
            <a:spAutoFit/>
          </a:bodyPr>
          <a:lstStyle/>
          <a:p>
            <a:pPr algn="ctr"/>
            <a:r>
              <a:rPr lang="en-AU" sz="3200" dirty="0">
                <a:latin typeface="+mj-lt"/>
              </a:rPr>
              <a:t>The Body Politic</a:t>
            </a:r>
          </a:p>
        </p:txBody>
      </p:sp>
      <p:sp>
        <p:nvSpPr>
          <p:cNvPr id="2" name="TextBox 1">
            <a:extLst>
              <a:ext uri="{FF2B5EF4-FFF2-40B4-BE49-F238E27FC236}">
                <a16:creationId xmlns:a16="http://schemas.microsoft.com/office/drawing/2014/main" id="{D5A504EC-C3C7-4A42-A2E2-E2CAFF70C551}"/>
              </a:ext>
            </a:extLst>
          </p:cNvPr>
          <p:cNvSpPr txBox="1"/>
          <p:nvPr/>
        </p:nvSpPr>
        <p:spPr>
          <a:xfrm>
            <a:off x="6095999" y="4383270"/>
            <a:ext cx="5680364" cy="1569660"/>
          </a:xfrm>
          <a:prstGeom prst="rect">
            <a:avLst/>
          </a:prstGeom>
          <a:noFill/>
        </p:spPr>
        <p:txBody>
          <a:bodyPr wrap="square" rtlCol="0">
            <a:spAutoFit/>
          </a:bodyPr>
          <a:lstStyle/>
          <a:p>
            <a:r>
              <a:rPr lang="en-AU" sz="2400" dirty="0"/>
              <a:t>With the rest of the public, I had watched campaign culture metastasize throughout the body politic…</a:t>
            </a:r>
          </a:p>
          <a:p>
            <a:r>
              <a:rPr lang="en-AU" sz="2400" dirty="0"/>
              <a:t>           - Barack Obama, </a:t>
            </a:r>
            <a:r>
              <a:rPr lang="en-AU" sz="2400" i="1" dirty="0"/>
              <a:t>The Audacity of Hope</a:t>
            </a:r>
            <a:endParaRPr lang="en-AU" sz="2400" dirty="0"/>
          </a:p>
        </p:txBody>
      </p:sp>
      <p:sp>
        <p:nvSpPr>
          <p:cNvPr id="4" name="TextBox 3">
            <a:extLst>
              <a:ext uri="{FF2B5EF4-FFF2-40B4-BE49-F238E27FC236}">
                <a16:creationId xmlns:a16="http://schemas.microsoft.com/office/drawing/2014/main" id="{4413E4E4-BF71-417F-818C-6C788D369790}"/>
              </a:ext>
            </a:extLst>
          </p:cNvPr>
          <p:cNvSpPr txBox="1"/>
          <p:nvPr/>
        </p:nvSpPr>
        <p:spPr>
          <a:xfrm>
            <a:off x="6095999" y="1456220"/>
            <a:ext cx="5680363" cy="2308324"/>
          </a:xfrm>
          <a:prstGeom prst="rect">
            <a:avLst/>
          </a:prstGeom>
          <a:noFill/>
        </p:spPr>
        <p:txBody>
          <a:bodyPr wrap="square" rtlCol="0">
            <a:spAutoFit/>
          </a:bodyPr>
          <a:lstStyle/>
          <a:p>
            <a:r>
              <a:rPr lang="en-AU" sz="2400" dirty="0"/>
              <a:t>The poison [of the press] was able to penetrate the bloodstream of our people unhindered and do its work, and the state was not strong enough to master the disease.</a:t>
            </a:r>
          </a:p>
          <a:p>
            <a:r>
              <a:rPr lang="en-AU" sz="2400" dirty="0"/>
              <a:t>           - Adolf Hitler, </a:t>
            </a:r>
            <a:r>
              <a:rPr lang="en-AU" sz="2400" i="1" dirty="0"/>
              <a:t>Mein </a:t>
            </a:r>
            <a:r>
              <a:rPr lang="en-AU" sz="2400" i="1" dirty="0" err="1"/>
              <a:t>Kampf</a:t>
            </a:r>
            <a:endParaRPr lang="en-AU" sz="2400" dirty="0"/>
          </a:p>
        </p:txBody>
      </p:sp>
      <p:pic>
        <p:nvPicPr>
          <p:cNvPr id="6" name="Picture 5" descr="A picture containing text, book, photo, skiing&#10;&#10;Description automatically generated">
            <a:extLst>
              <a:ext uri="{FF2B5EF4-FFF2-40B4-BE49-F238E27FC236}">
                <a16:creationId xmlns:a16="http://schemas.microsoft.com/office/drawing/2014/main" id="{D73D1CE5-F88B-4DDB-83EB-19B6FA7526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55" y="1294172"/>
            <a:ext cx="5991144" cy="4658758"/>
          </a:xfrm>
          <a:prstGeom prst="rect">
            <a:avLst/>
          </a:prstGeom>
        </p:spPr>
      </p:pic>
    </p:spTree>
    <p:extLst>
      <p:ext uri="{BB962C8B-B14F-4D97-AF65-F5344CB8AC3E}">
        <p14:creationId xmlns:p14="http://schemas.microsoft.com/office/powerpoint/2010/main" val="3780891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1739825" y="469940"/>
            <a:ext cx="8712385" cy="584775"/>
          </a:xfrm>
          <a:prstGeom prst="rect">
            <a:avLst/>
          </a:prstGeom>
          <a:noFill/>
        </p:spPr>
        <p:txBody>
          <a:bodyPr wrap="none" rtlCol="0">
            <a:spAutoFit/>
          </a:bodyPr>
          <a:lstStyle/>
          <a:p>
            <a:pPr algn="ctr"/>
            <a:r>
              <a:rPr lang="en-AU" sz="3200" dirty="0">
                <a:latin typeface="+mj-lt"/>
              </a:rPr>
              <a:t>Jean-Jacques Rousseau – </a:t>
            </a:r>
            <a:r>
              <a:rPr lang="en-AU" sz="3200" i="1" dirty="0">
                <a:latin typeface="+mj-lt"/>
              </a:rPr>
              <a:t>The Social Contract</a:t>
            </a:r>
            <a:r>
              <a:rPr lang="en-AU" sz="3200" dirty="0">
                <a:latin typeface="+mj-lt"/>
              </a:rPr>
              <a:t> (1762)</a:t>
            </a:r>
          </a:p>
        </p:txBody>
      </p:sp>
      <p:sp>
        <p:nvSpPr>
          <p:cNvPr id="5" name="TextBox 4">
            <a:extLst>
              <a:ext uri="{FF2B5EF4-FFF2-40B4-BE49-F238E27FC236}">
                <a16:creationId xmlns:a16="http://schemas.microsoft.com/office/drawing/2014/main" id="{DD92DC4F-E45A-41AF-90FA-01581AB907AE}"/>
              </a:ext>
            </a:extLst>
          </p:cNvPr>
          <p:cNvSpPr txBox="1"/>
          <p:nvPr/>
        </p:nvSpPr>
        <p:spPr>
          <a:xfrm>
            <a:off x="882315" y="1659285"/>
            <a:ext cx="10291011" cy="3539430"/>
          </a:xfrm>
          <a:prstGeom prst="rect">
            <a:avLst/>
          </a:prstGeom>
          <a:noFill/>
        </p:spPr>
        <p:txBody>
          <a:bodyPr wrap="square" rtlCol="0">
            <a:spAutoFit/>
          </a:bodyPr>
          <a:lstStyle/>
          <a:p>
            <a:pPr algn="ctr"/>
            <a:r>
              <a:rPr lang="en-AU" sz="3200" dirty="0"/>
              <a:t>The sovereign, being formed solely by the individuals who compose it, neither has nor can have any interest contrary to theirs; thus the sovereign power need make no guarantee to its subjects, because it is impossible for the body to wish to harm all its members; and we shall see hereafter that it can harm no one as an individual. The sovereign, for the simple reason that it is so, is always everything that it should be.</a:t>
            </a:r>
          </a:p>
        </p:txBody>
      </p:sp>
    </p:spTree>
    <p:extLst>
      <p:ext uri="{BB962C8B-B14F-4D97-AF65-F5344CB8AC3E}">
        <p14:creationId xmlns:p14="http://schemas.microsoft.com/office/powerpoint/2010/main" val="749112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175248" y="485982"/>
            <a:ext cx="3841501" cy="584775"/>
          </a:xfrm>
          <a:prstGeom prst="rect">
            <a:avLst/>
          </a:prstGeom>
          <a:noFill/>
        </p:spPr>
        <p:txBody>
          <a:bodyPr wrap="none" rtlCol="0">
            <a:spAutoFit/>
          </a:bodyPr>
          <a:lstStyle/>
          <a:p>
            <a:pPr algn="ctr"/>
            <a:r>
              <a:rPr lang="en-AU" sz="3200" dirty="0">
                <a:latin typeface="+mj-lt"/>
              </a:rPr>
              <a:t>Regina Queiroz (2017)</a:t>
            </a:r>
          </a:p>
        </p:txBody>
      </p:sp>
      <p:sp>
        <p:nvSpPr>
          <p:cNvPr id="5" name="TextBox 4">
            <a:extLst>
              <a:ext uri="{FF2B5EF4-FFF2-40B4-BE49-F238E27FC236}">
                <a16:creationId xmlns:a16="http://schemas.microsoft.com/office/drawing/2014/main" id="{DD92DC4F-E45A-41AF-90FA-01581AB907AE}"/>
              </a:ext>
            </a:extLst>
          </p:cNvPr>
          <p:cNvSpPr txBox="1"/>
          <p:nvPr/>
        </p:nvSpPr>
        <p:spPr>
          <a:xfrm>
            <a:off x="950492" y="2506792"/>
            <a:ext cx="10291011" cy="1844416"/>
          </a:xfrm>
          <a:prstGeom prst="rect">
            <a:avLst/>
          </a:prstGeom>
          <a:noFill/>
        </p:spPr>
        <p:txBody>
          <a:bodyPr wrap="square" rtlCol="0">
            <a:spAutoFit/>
          </a:bodyPr>
          <a:lstStyle/>
          <a:p>
            <a:pPr algn="ctr">
              <a:lnSpc>
                <a:spcPct val="107000"/>
              </a:lnSpc>
              <a:spcAft>
                <a:spcPts val="800"/>
              </a:spcAft>
            </a:pPr>
            <a:r>
              <a:rPr lang="en-AU" sz="3600" dirty="0">
                <a:effectLst/>
                <a:latin typeface="Calibri" panose="020F0502020204030204" pitchFamily="34" charset="0"/>
                <a:ea typeface="Calibri" panose="020F0502020204030204" pitchFamily="34" charset="0"/>
                <a:cs typeface="Times New Roman" panose="02020603050405020304" pitchFamily="18" charset="0"/>
              </a:rPr>
              <a:t>Neoliberalism replaces this conception of the intentional single body with the immediate, inevitable, and fatalistic order of the invisible hand.</a:t>
            </a:r>
          </a:p>
        </p:txBody>
      </p:sp>
    </p:spTree>
    <p:extLst>
      <p:ext uri="{BB962C8B-B14F-4D97-AF65-F5344CB8AC3E}">
        <p14:creationId xmlns:p14="http://schemas.microsoft.com/office/powerpoint/2010/main" val="3379972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2439872" y="469940"/>
            <a:ext cx="7312259" cy="584775"/>
          </a:xfrm>
          <a:prstGeom prst="rect">
            <a:avLst/>
          </a:prstGeom>
          <a:noFill/>
        </p:spPr>
        <p:txBody>
          <a:bodyPr wrap="none" rtlCol="0">
            <a:spAutoFit/>
          </a:bodyPr>
          <a:lstStyle/>
          <a:p>
            <a:pPr algn="ctr"/>
            <a:r>
              <a:rPr lang="en-AU" sz="3200" dirty="0">
                <a:latin typeface="+mj-lt"/>
              </a:rPr>
              <a:t>Wendy Brown – </a:t>
            </a:r>
            <a:r>
              <a:rPr lang="en-AU" sz="3200" i="1" dirty="0">
                <a:latin typeface="+mj-lt"/>
              </a:rPr>
              <a:t>Undoing the Demos </a:t>
            </a:r>
            <a:r>
              <a:rPr lang="en-AU" sz="3200" dirty="0">
                <a:latin typeface="+mj-lt"/>
              </a:rPr>
              <a:t>(2015)</a:t>
            </a:r>
          </a:p>
        </p:txBody>
      </p:sp>
      <p:sp>
        <p:nvSpPr>
          <p:cNvPr id="5" name="TextBox 4">
            <a:extLst>
              <a:ext uri="{FF2B5EF4-FFF2-40B4-BE49-F238E27FC236}">
                <a16:creationId xmlns:a16="http://schemas.microsoft.com/office/drawing/2014/main" id="{DD92DC4F-E45A-41AF-90FA-01581AB907AE}"/>
              </a:ext>
            </a:extLst>
          </p:cNvPr>
          <p:cNvSpPr txBox="1"/>
          <p:nvPr/>
        </p:nvSpPr>
        <p:spPr>
          <a:xfrm>
            <a:off x="445168" y="1432857"/>
            <a:ext cx="11301663" cy="4955203"/>
          </a:xfrm>
          <a:prstGeom prst="rect">
            <a:avLst/>
          </a:prstGeom>
          <a:noFill/>
        </p:spPr>
        <p:txBody>
          <a:bodyPr wrap="square" rtlCol="0">
            <a:spAutoFit/>
          </a:bodyPr>
          <a:lstStyle/>
          <a:p>
            <a:pPr algn="ctr"/>
            <a:r>
              <a:rPr lang="en-GB" sz="3600" dirty="0">
                <a:effectLst/>
              </a:rPr>
              <a:t>[Neoliberalism is] a peculiar form of reason</a:t>
            </a:r>
          </a:p>
          <a:p>
            <a:pPr algn="ctr"/>
            <a:r>
              <a:rPr lang="en-GB" sz="3600" dirty="0"/>
              <a:t>that configures all aspects of existence in economic terms.</a:t>
            </a:r>
          </a:p>
          <a:p>
            <a:pPr algn="ctr"/>
            <a:endParaRPr lang="en-GB" sz="3600" dirty="0"/>
          </a:p>
          <a:p>
            <a:pPr algn="ctr"/>
            <a:r>
              <a:rPr lang="en-GB" sz="3600" dirty="0"/>
              <a:t>Neoliberal reason, ubiquitous today in statecraft and the workplace, in jurisprudence, education, culture, and a vast range of quotidian activity, is converting the distinctly political character, meaning, and operation of democracy’s constituent elements into economic ones.</a:t>
            </a:r>
          </a:p>
          <a:p>
            <a:endParaRPr lang="en-AU" sz="2800" dirty="0"/>
          </a:p>
        </p:txBody>
      </p:sp>
    </p:spTree>
    <p:extLst>
      <p:ext uri="{BB962C8B-B14F-4D97-AF65-F5344CB8AC3E}">
        <p14:creationId xmlns:p14="http://schemas.microsoft.com/office/powerpoint/2010/main" val="3114396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1343763" y="469940"/>
            <a:ext cx="9504525" cy="584775"/>
          </a:xfrm>
          <a:prstGeom prst="rect">
            <a:avLst/>
          </a:prstGeom>
          <a:noFill/>
        </p:spPr>
        <p:txBody>
          <a:bodyPr wrap="none" rtlCol="0">
            <a:spAutoFit/>
          </a:bodyPr>
          <a:lstStyle/>
          <a:p>
            <a:pPr algn="ctr"/>
            <a:r>
              <a:rPr lang="en-AU" sz="3200" dirty="0">
                <a:latin typeface="+mj-lt"/>
              </a:rPr>
              <a:t>Pierre Bourdieu – “The Essence of Neoliberalism” (1998)</a:t>
            </a:r>
          </a:p>
        </p:txBody>
      </p:sp>
      <p:sp>
        <p:nvSpPr>
          <p:cNvPr id="5" name="TextBox 4">
            <a:extLst>
              <a:ext uri="{FF2B5EF4-FFF2-40B4-BE49-F238E27FC236}">
                <a16:creationId xmlns:a16="http://schemas.microsoft.com/office/drawing/2014/main" id="{DD92DC4F-E45A-41AF-90FA-01581AB907AE}"/>
              </a:ext>
            </a:extLst>
          </p:cNvPr>
          <p:cNvSpPr txBox="1"/>
          <p:nvPr/>
        </p:nvSpPr>
        <p:spPr>
          <a:xfrm>
            <a:off x="1612147" y="2736502"/>
            <a:ext cx="8967705" cy="1754326"/>
          </a:xfrm>
          <a:prstGeom prst="rect">
            <a:avLst/>
          </a:prstGeom>
          <a:noFill/>
        </p:spPr>
        <p:txBody>
          <a:bodyPr wrap="square" rtlCol="0">
            <a:spAutoFit/>
          </a:bodyPr>
          <a:lstStyle/>
          <a:p>
            <a:pPr algn="ctr"/>
            <a:r>
              <a:rPr lang="en-GB" sz="3600" dirty="0"/>
              <a:t>What is neoliberalism? A programme for destroying collective structures which may impede pure market logic.</a:t>
            </a:r>
            <a:endParaRPr lang="en-AU" sz="2800" dirty="0"/>
          </a:p>
        </p:txBody>
      </p:sp>
    </p:spTree>
    <p:extLst>
      <p:ext uri="{BB962C8B-B14F-4D97-AF65-F5344CB8AC3E}">
        <p14:creationId xmlns:p14="http://schemas.microsoft.com/office/powerpoint/2010/main" val="4095191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3957850" y="303685"/>
            <a:ext cx="4276300" cy="584775"/>
          </a:xfrm>
          <a:prstGeom prst="rect">
            <a:avLst/>
          </a:prstGeom>
          <a:noFill/>
        </p:spPr>
        <p:txBody>
          <a:bodyPr wrap="none" rtlCol="0">
            <a:spAutoFit/>
          </a:bodyPr>
          <a:lstStyle/>
          <a:p>
            <a:pPr algn="ctr"/>
            <a:r>
              <a:rPr lang="en-AU" sz="3200" dirty="0">
                <a:latin typeface="+mj-lt"/>
              </a:rPr>
              <a:t>The American AIDS Crisis</a:t>
            </a:r>
          </a:p>
        </p:txBody>
      </p:sp>
      <p:sp>
        <p:nvSpPr>
          <p:cNvPr id="5" name="TextBox 4">
            <a:extLst>
              <a:ext uri="{FF2B5EF4-FFF2-40B4-BE49-F238E27FC236}">
                <a16:creationId xmlns:a16="http://schemas.microsoft.com/office/drawing/2014/main" id="{DD92DC4F-E45A-41AF-90FA-01581AB907AE}"/>
              </a:ext>
            </a:extLst>
          </p:cNvPr>
          <p:cNvSpPr txBox="1"/>
          <p:nvPr/>
        </p:nvSpPr>
        <p:spPr>
          <a:xfrm>
            <a:off x="503382" y="1025238"/>
            <a:ext cx="11185236" cy="5940088"/>
          </a:xfrm>
          <a:prstGeom prst="rect">
            <a:avLst/>
          </a:prstGeom>
          <a:noFill/>
        </p:spPr>
        <p:txBody>
          <a:bodyPr wrap="square" rtlCol="0">
            <a:spAutoFit/>
          </a:bodyPr>
          <a:lstStyle/>
          <a:p>
            <a:r>
              <a:rPr lang="en-AU" sz="2000" dirty="0"/>
              <a:t>1981 	Doctors begin to notice a pattern of sever immune deficiency in young gay men. </a:t>
            </a:r>
          </a:p>
          <a:p>
            <a:r>
              <a:rPr lang="en-AU" sz="2000" dirty="0"/>
              <a:t>	By the end of the year a few cases have been linked to intravenous drug use.</a:t>
            </a:r>
          </a:p>
          <a:p>
            <a:endParaRPr lang="en-AU" sz="2000" dirty="0"/>
          </a:p>
          <a:p>
            <a:r>
              <a:rPr lang="en-AU" sz="2000" dirty="0"/>
              <a:t>1982	The disease is tentatively called GRID (Gay Related Immune Deficiency). </a:t>
            </a:r>
          </a:p>
          <a:p>
            <a:r>
              <a:rPr lang="en-AU" sz="2000" dirty="0"/>
              <a:t>	The disease is identified in Haitians living in the United States and haemophiliacs.</a:t>
            </a:r>
          </a:p>
          <a:p>
            <a:r>
              <a:rPr lang="en-AU" sz="2000" dirty="0"/>
              <a:t>	The disease is officially renamed AIDS (Auto-Immune Deficiency Syndrome).</a:t>
            </a:r>
          </a:p>
          <a:p>
            <a:endParaRPr lang="en-AU" sz="2000" dirty="0"/>
          </a:p>
          <a:p>
            <a:r>
              <a:rPr lang="en-AU" sz="2000" dirty="0"/>
              <a:t>1983	Women are reported to have contracted AIDS from male partners.</a:t>
            </a:r>
          </a:p>
          <a:p>
            <a:r>
              <a:rPr lang="en-AU" sz="2000" dirty="0"/>
              <a:t>	Children are reported to have contracted AIDS from their mothers.</a:t>
            </a:r>
          </a:p>
          <a:p>
            <a:r>
              <a:rPr lang="en-AU" sz="2000" dirty="0"/>
              <a:t>	The CDC rules out transmission by contact, food, water, air and surfaces.</a:t>
            </a:r>
          </a:p>
          <a:p>
            <a:endParaRPr lang="en-AU" sz="2000" dirty="0"/>
          </a:p>
          <a:p>
            <a:r>
              <a:rPr lang="en-AU" sz="2000" dirty="0"/>
              <a:t>1984	The White House first publicly acknowledges the epidemic.</a:t>
            </a:r>
          </a:p>
          <a:p>
            <a:endParaRPr lang="en-AU" sz="2000" dirty="0"/>
          </a:p>
          <a:p>
            <a:r>
              <a:rPr lang="en-AU" sz="2000" dirty="0"/>
              <a:t>1985	Ronald Reagan first publicly speaks about AIDS. Around 12,000 Americans have died by this point.</a:t>
            </a:r>
          </a:p>
          <a:p>
            <a:r>
              <a:rPr lang="en-AU" sz="2000" dirty="0"/>
              <a:t>		</a:t>
            </a:r>
          </a:p>
          <a:p>
            <a:r>
              <a:rPr lang="en-AU" sz="2000" dirty="0"/>
              <a:t>1986	The virus that causes AIDS is officially called HIV (Human Immunodeficiency Virus).</a:t>
            </a:r>
          </a:p>
          <a:p>
            <a:endParaRPr lang="en-AU" sz="2000" dirty="0"/>
          </a:p>
          <a:p>
            <a:r>
              <a:rPr lang="en-AU" sz="2000" dirty="0"/>
              <a:t>1987	Antiretroviral treatment first becomes available (initially for around 10,000 USD/year).</a:t>
            </a:r>
          </a:p>
          <a:p>
            <a:endParaRPr lang="en-AU" sz="2000" dirty="0"/>
          </a:p>
        </p:txBody>
      </p:sp>
    </p:spTree>
    <p:extLst>
      <p:ext uri="{BB962C8B-B14F-4D97-AF65-F5344CB8AC3E}">
        <p14:creationId xmlns:p14="http://schemas.microsoft.com/office/powerpoint/2010/main" val="2187084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623195" y="726236"/>
            <a:ext cx="2945615" cy="584775"/>
          </a:xfrm>
          <a:prstGeom prst="rect">
            <a:avLst/>
          </a:prstGeom>
          <a:noFill/>
        </p:spPr>
        <p:txBody>
          <a:bodyPr wrap="none" rtlCol="0">
            <a:spAutoFit/>
          </a:bodyPr>
          <a:lstStyle/>
          <a:p>
            <a:pPr algn="ctr"/>
            <a:r>
              <a:rPr lang="en-AU" sz="3200" dirty="0">
                <a:latin typeface="+mj-lt"/>
              </a:rPr>
              <a:t>Pollution and Sin</a:t>
            </a:r>
          </a:p>
        </p:txBody>
      </p:sp>
      <p:pic>
        <p:nvPicPr>
          <p:cNvPr id="4" name="Picture 3" descr="A picture containing text, photo, newspaper, different&#10;&#10;Description automatically generated">
            <a:extLst>
              <a:ext uri="{FF2B5EF4-FFF2-40B4-BE49-F238E27FC236}">
                <a16:creationId xmlns:a16="http://schemas.microsoft.com/office/drawing/2014/main" id="{93887477-C76E-4D27-9D0F-42955AB0B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134" y="59150"/>
            <a:ext cx="8627731" cy="6739700"/>
          </a:xfrm>
          <a:prstGeom prst="rect">
            <a:avLst/>
          </a:prstGeom>
        </p:spPr>
      </p:pic>
    </p:spTree>
    <p:extLst>
      <p:ext uri="{BB962C8B-B14F-4D97-AF65-F5344CB8AC3E}">
        <p14:creationId xmlns:p14="http://schemas.microsoft.com/office/powerpoint/2010/main" val="990772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2052393" y="726236"/>
            <a:ext cx="8087214" cy="584775"/>
          </a:xfrm>
          <a:prstGeom prst="rect">
            <a:avLst/>
          </a:prstGeom>
          <a:noFill/>
        </p:spPr>
        <p:txBody>
          <a:bodyPr wrap="none" rtlCol="0">
            <a:spAutoFit/>
          </a:bodyPr>
          <a:lstStyle/>
          <a:p>
            <a:pPr algn="ctr"/>
            <a:r>
              <a:rPr lang="en-AU" sz="3200" dirty="0">
                <a:latin typeface="+mj-lt"/>
              </a:rPr>
              <a:t>Susan Sontag – </a:t>
            </a:r>
            <a:r>
              <a:rPr lang="en-AU" sz="3200" i="1" dirty="0">
                <a:latin typeface="+mj-lt"/>
              </a:rPr>
              <a:t>AIDS and its Metaphors </a:t>
            </a:r>
            <a:r>
              <a:rPr lang="en-AU" sz="3200" dirty="0">
                <a:latin typeface="+mj-lt"/>
              </a:rPr>
              <a:t>(1989)</a:t>
            </a:r>
          </a:p>
        </p:txBody>
      </p:sp>
      <p:sp>
        <p:nvSpPr>
          <p:cNvPr id="6" name="TextBox 5">
            <a:extLst>
              <a:ext uri="{FF2B5EF4-FFF2-40B4-BE49-F238E27FC236}">
                <a16:creationId xmlns:a16="http://schemas.microsoft.com/office/drawing/2014/main" id="{67904359-37CD-4BA8-9C26-80C3D4EAC939}"/>
              </a:ext>
            </a:extLst>
          </p:cNvPr>
          <p:cNvSpPr txBox="1"/>
          <p:nvPr/>
        </p:nvSpPr>
        <p:spPr>
          <a:xfrm>
            <a:off x="1178312" y="2877014"/>
            <a:ext cx="9835375" cy="1815882"/>
          </a:xfrm>
          <a:prstGeom prst="rect">
            <a:avLst/>
          </a:prstGeom>
          <a:noFill/>
        </p:spPr>
        <p:txBody>
          <a:bodyPr wrap="square" rtlCol="0">
            <a:spAutoFit/>
          </a:bodyPr>
          <a:lstStyle/>
          <a:p>
            <a:r>
              <a:rPr lang="en-AU" sz="2800" dirty="0"/>
              <a:t>AIDS has a dual metaphoric genealogy. As a micro-process, it is described as cancer is: an invasion. When the focus is transmission of the disease, an older metaphor, reminiscent of syphilis, is invoked: pollution.</a:t>
            </a:r>
          </a:p>
        </p:txBody>
      </p:sp>
    </p:spTree>
    <p:extLst>
      <p:ext uri="{BB962C8B-B14F-4D97-AF65-F5344CB8AC3E}">
        <p14:creationId xmlns:p14="http://schemas.microsoft.com/office/powerpoint/2010/main" val="1801757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2817512" y="589878"/>
            <a:ext cx="6556988" cy="584775"/>
          </a:xfrm>
          <a:prstGeom prst="rect">
            <a:avLst/>
          </a:prstGeom>
          <a:noFill/>
        </p:spPr>
        <p:txBody>
          <a:bodyPr wrap="none" rtlCol="0">
            <a:spAutoFit/>
          </a:bodyPr>
          <a:lstStyle/>
          <a:p>
            <a:pPr algn="ctr"/>
            <a:r>
              <a:rPr lang="en-AU" sz="3200" dirty="0">
                <a:latin typeface="+mj-lt"/>
              </a:rPr>
              <a:t>Claudia Wallis – </a:t>
            </a:r>
            <a:r>
              <a:rPr lang="en-AU" sz="3200" i="1" dirty="0">
                <a:latin typeface="+mj-lt"/>
              </a:rPr>
              <a:t>Time Magazine</a:t>
            </a:r>
            <a:r>
              <a:rPr lang="en-AU" sz="3200" dirty="0">
                <a:latin typeface="+mj-lt"/>
              </a:rPr>
              <a:t> (1986)</a:t>
            </a:r>
          </a:p>
        </p:txBody>
      </p:sp>
      <p:sp>
        <p:nvSpPr>
          <p:cNvPr id="2" name="TextBox 1">
            <a:extLst>
              <a:ext uri="{FF2B5EF4-FFF2-40B4-BE49-F238E27FC236}">
                <a16:creationId xmlns:a16="http://schemas.microsoft.com/office/drawing/2014/main" id="{62B0D6DA-B5E4-4AAB-81ED-958397E7712C}"/>
              </a:ext>
            </a:extLst>
          </p:cNvPr>
          <p:cNvSpPr txBox="1"/>
          <p:nvPr/>
        </p:nvSpPr>
        <p:spPr>
          <a:xfrm>
            <a:off x="1323473" y="2221832"/>
            <a:ext cx="9545053" cy="3046988"/>
          </a:xfrm>
          <a:prstGeom prst="rect">
            <a:avLst/>
          </a:prstGeom>
          <a:noFill/>
        </p:spPr>
        <p:txBody>
          <a:bodyPr wrap="square" rtlCol="0">
            <a:spAutoFit/>
          </a:bodyPr>
          <a:lstStyle/>
          <a:p>
            <a:pPr algn="ctr"/>
            <a:r>
              <a:rPr lang="en-GB" sz="3200" dirty="0"/>
              <a:t>The invader is tiny, about one sixteen-thousandth the size of the head of a pin… It is an AIDS virus, and its intrusion does not go unnoticed. Scouts of the body's immune system, large cells called macrophages, sense the presence of the diminutive foreigner and promptly alert the immune system.</a:t>
            </a:r>
            <a:endParaRPr lang="en-AU" sz="3200" dirty="0"/>
          </a:p>
        </p:txBody>
      </p:sp>
    </p:spTree>
    <p:extLst>
      <p:ext uri="{BB962C8B-B14F-4D97-AF65-F5344CB8AC3E}">
        <p14:creationId xmlns:p14="http://schemas.microsoft.com/office/powerpoint/2010/main" val="1632966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6590966" y="704258"/>
            <a:ext cx="3743269" cy="584775"/>
          </a:xfrm>
          <a:prstGeom prst="rect">
            <a:avLst/>
          </a:prstGeom>
          <a:noFill/>
        </p:spPr>
        <p:txBody>
          <a:bodyPr wrap="none" rtlCol="0">
            <a:spAutoFit/>
          </a:bodyPr>
          <a:lstStyle/>
          <a:p>
            <a:pPr algn="ctr"/>
            <a:r>
              <a:rPr lang="en-AU" sz="3200" dirty="0">
                <a:latin typeface="+mj-lt"/>
              </a:rPr>
              <a:t>AIDS as a Punishment</a:t>
            </a:r>
          </a:p>
        </p:txBody>
      </p:sp>
      <p:sp>
        <p:nvSpPr>
          <p:cNvPr id="6" name="TextBox 5">
            <a:extLst>
              <a:ext uri="{FF2B5EF4-FFF2-40B4-BE49-F238E27FC236}">
                <a16:creationId xmlns:a16="http://schemas.microsoft.com/office/drawing/2014/main" id="{67904359-37CD-4BA8-9C26-80C3D4EAC939}"/>
              </a:ext>
            </a:extLst>
          </p:cNvPr>
          <p:cNvSpPr txBox="1"/>
          <p:nvPr/>
        </p:nvSpPr>
        <p:spPr>
          <a:xfrm>
            <a:off x="5871411" y="2408401"/>
            <a:ext cx="5182381" cy="2554545"/>
          </a:xfrm>
          <a:prstGeom prst="rect">
            <a:avLst/>
          </a:prstGeom>
          <a:noFill/>
        </p:spPr>
        <p:txBody>
          <a:bodyPr wrap="square" rtlCol="0">
            <a:spAutoFit/>
          </a:bodyPr>
          <a:lstStyle/>
          <a:p>
            <a:r>
              <a:rPr lang="en-GB" sz="3200" dirty="0"/>
              <a:t>The poor homosexuals – they have declared war on nature, and now nature is exacting an awful retribution.</a:t>
            </a:r>
          </a:p>
          <a:p>
            <a:r>
              <a:rPr lang="en-GB" sz="3200" dirty="0"/>
              <a:t>		</a:t>
            </a:r>
            <a:r>
              <a:rPr lang="en-GB" sz="2800" dirty="0"/>
              <a:t>-Pat Buchanan</a:t>
            </a:r>
            <a:endParaRPr lang="en-AU" sz="3200" dirty="0"/>
          </a:p>
        </p:txBody>
      </p:sp>
      <p:pic>
        <p:nvPicPr>
          <p:cNvPr id="4" name="Picture 3" descr="A picture containing text, newspaper, sign, people&#10;&#10;Description automatically generated">
            <a:extLst>
              <a:ext uri="{FF2B5EF4-FFF2-40B4-BE49-F238E27FC236}">
                <a16:creationId xmlns:a16="http://schemas.microsoft.com/office/drawing/2014/main" id="{FD364960-4180-44A4-8696-6ECEAA468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788" y="180786"/>
            <a:ext cx="4147864" cy="6496427"/>
          </a:xfrm>
          <a:prstGeom prst="rect">
            <a:avLst/>
          </a:prstGeom>
        </p:spPr>
      </p:pic>
    </p:spTree>
    <p:extLst>
      <p:ext uri="{BB962C8B-B14F-4D97-AF65-F5344CB8AC3E}">
        <p14:creationId xmlns:p14="http://schemas.microsoft.com/office/powerpoint/2010/main" val="2999988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3957850" y="112919"/>
            <a:ext cx="4276300" cy="584775"/>
          </a:xfrm>
          <a:prstGeom prst="rect">
            <a:avLst/>
          </a:prstGeom>
          <a:noFill/>
        </p:spPr>
        <p:txBody>
          <a:bodyPr wrap="none" rtlCol="0">
            <a:spAutoFit/>
          </a:bodyPr>
          <a:lstStyle/>
          <a:p>
            <a:pPr algn="ctr"/>
            <a:r>
              <a:rPr lang="en-AU" sz="3200" dirty="0">
                <a:latin typeface="+mj-lt"/>
              </a:rPr>
              <a:t>The American AIDS Crisis</a:t>
            </a:r>
          </a:p>
        </p:txBody>
      </p:sp>
      <p:pic>
        <p:nvPicPr>
          <p:cNvPr id="4" name="Picture 3" descr="A group of people posing for a photo&#10;&#10;Description automatically generated">
            <a:extLst>
              <a:ext uri="{FF2B5EF4-FFF2-40B4-BE49-F238E27FC236}">
                <a16:creationId xmlns:a16="http://schemas.microsoft.com/office/drawing/2014/main" id="{5E0D6F70-BE00-419C-8568-E2E2A1614E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512" y="888460"/>
            <a:ext cx="8920976" cy="5856621"/>
          </a:xfrm>
          <a:prstGeom prst="rect">
            <a:avLst/>
          </a:prstGeom>
        </p:spPr>
      </p:pic>
    </p:spTree>
    <p:extLst>
      <p:ext uri="{BB962C8B-B14F-4D97-AF65-F5344CB8AC3E}">
        <p14:creationId xmlns:p14="http://schemas.microsoft.com/office/powerpoint/2010/main" val="355684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E20F2D-AF7B-4AE8-88DD-5D35AA0A54F6}"/>
              </a:ext>
            </a:extLst>
          </p:cNvPr>
          <p:cNvSpPr txBox="1"/>
          <p:nvPr/>
        </p:nvSpPr>
        <p:spPr>
          <a:xfrm>
            <a:off x="669073" y="518261"/>
            <a:ext cx="4928839" cy="5693866"/>
          </a:xfrm>
          <a:prstGeom prst="rect">
            <a:avLst/>
          </a:prstGeom>
          <a:noFill/>
        </p:spPr>
        <p:txBody>
          <a:bodyPr wrap="square" rtlCol="0">
            <a:spAutoFit/>
          </a:bodyPr>
          <a:lstStyle/>
          <a:p>
            <a:pPr algn="ctr"/>
            <a:r>
              <a:rPr lang="en-AU" sz="2800" dirty="0"/>
              <a:t>HIV/AIDS</a:t>
            </a:r>
          </a:p>
          <a:p>
            <a:pPr algn="ctr"/>
            <a:endParaRPr lang="en-AU" sz="2400" dirty="0"/>
          </a:p>
          <a:p>
            <a:pPr algn="ctr"/>
            <a:r>
              <a:rPr lang="en-AU" sz="2400" dirty="0"/>
              <a:t>Largely considered as epidemics</a:t>
            </a:r>
          </a:p>
          <a:p>
            <a:pPr algn="ctr"/>
            <a:endParaRPr lang="en-AU" sz="2400" dirty="0"/>
          </a:p>
          <a:p>
            <a:pPr algn="ctr"/>
            <a:r>
              <a:rPr lang="en-AU" sz="2400" dirty="0"/>
              <a:t>Transmissible only through certain activities</a:t>
            </a:r>
          </a:p>
          <a:p>
            <a:pPr algn="ctr"/>
            <a:endParaRPr lang="en-AU" sz="2400" dirty="0"/>
          </a:p>
          <a:p>
            <a:pPr algn="ctr"/>
            <a:r>
              <a:rPr lang="en-AU" sz="2400" dirty="0"/>
              <a:t>Localised in ‘the West’ as coming from foreign places</a:t>
            </a:r>
          </a:p>
          <a:p>
            <a:pPr algn="ctr"/>
            <a:endParaRPr lang="en-AU" sz="2400" dirty="0"/>
          </a:p>
          <a:p>
            <a:pPr algn="ctr"/>
            <a:r>
              <a:rPr lang="en-AU" sz="2400" dirty="0"/>
              <a:t>Can remain undetectable for years</a:t>
            </a:r>
          </a:p>
          <a:p>
            <a:pPr algn="ctr"/>
            <a:endParaRPr lang="en-AU" sz="2400" dirty="0"/>
          </a:p>
          <a:p>
            <a:pPr algn="ctr"/>
            <a:r>
              <a:rPr lang="en-AU" sz="2400" dirty="0"/>
              <a:t>32 million deaths globally since 1981</a:t>
            </a:r>
          </a:p>
          <a:p>
            <a:pPr algn="ctr"/>
            <a:endParaRPr lang="en-AU" sz="2400" dirty="0"/>
          </a:p>
          <a:p>
            <a:pPr algn="ctr"/>
            <a:r>
              <a:rPr lang="en-AU" sz="2400" dirty="0"/>
              <a:t>Deadly without treatment</a:t>
            </a:r>
          </a:p>
        </p:txBody>
      </p:sp>
      <p:sp>
        <p:nvSpPr>
          <p:cNvPr id="5" name="TextBox 4">
            <a:extLst>
              <a:ext uri="{FF2B5EF4-FFF2-40B4-BE49-F238E27FC236}">
                <a16:creationId xmlns:a16="http://schemas.microsoft.com/office/drawing/2014/main" id="{12875CB8-D04A-46D4-8FA4-3BBCE9907121}"/>
              </a:ext>
            </a:extLst>
          </p:cNvPr>
          <p:cNvSpPr txBox="1"/>
          <p:nvPr/>
        </p:nvSpPr>
        <p:spPr>
          <a:xfrm>
            <a:off x="6594088" y="518260"/>
            <a:ext cx="4928839" cy="5693866"/>
          </a:xfrm>
          <a:prstGeom prst="rect">
            <a:avLst/>
          </a:prstGeom>
          <a:noFill/>
        </p:spPr>
        <p:txBody>
          <a:bodyPr wrap="square" rtlCol="0">
            <a:spAutoFit/>
          </a:bodyPr>
          <a:lstStyle/>
          <a:p>
            <a:pPr algn="ctr"/>
            <a:r>
              <a:rPr lang="en-AU" sz="2800" dirty="0"/>
              <a:t>COVID-19</a:t>
            </a:r>
          </a:p>
          <a:p>
            <a:pPr algn="ctr"/>
            <a:endParaRPr lang="en-AU" sz="2400" dirty="0"/>
          </a:p>
          <a:p>
            <a:pPr algn="ctr"/>
            <a:r>
              <a:rPr lang="en-AU" sz="2400" dirty="0"/>
              <a:t>Framed as a pandemic almost immediately</a:t>
            </a:r>
          </a:p>
          <a:p>
            <a:pPr algn="ctr"/>
            <a:endParaRPr lang="en-AU" sz="2400" dirty="0"/>
          </a:p>
          <a:p>
            <a:pPr algn="ctr"/>
            <a:r>
              <a:rPr lang="en-AU" sz="2400" dirty="0"/>
              <a:t>Airborne transmission</a:t>
            </a:r>
          </a:p>
          <a:p>
            <a:pPr algn="ctr"/>
            <a:endParaRPr lang="en-AU" sz="2400" dirty="0"/>
          </a:p>
          <a:p>
            <a:pPr algn="ctr"/>
            <a:r>
              <a:rPr lang="en-AU" sz="2400" dirty="0"/>
              <a:t>Localised in ‘the West’ as coming from foreign places</a:t>
            </a:r>
          </a:p>
          <a:p>
            <a:pPr algn="ctr"/>
            <a:endParaRPr lang="en-AU" sz="2400" dirty="0"/>
          </a:p>
          <a:p>
            <a:pPr algn="ctr"/>
            <a:r>
              <a:rPr lang="en-AU" sz="2400" dirty="0"/>
              <a:t>Can remain undetectable for days</a:t>
            </a:r>
          </a:p>
          <a:p>
            <a:pPr algn="ctr"/>
            <a:endParaRPr lang="en-AU" sz="2400" dirty="0"/>
          </a:p>
          <a:p>
            <a:pPr algn="ctr"/>
            <a:r>
              <a:rPr lang="en-AU" sz="2400" dirty="0"/>
              <a:t>1.11 million deaths since 2019</a:t>
            </a:r>
          </a:p>
          <a:p>
            <a:pPr algn="ctr"/>
            <a:endParaRPr lang="en-AU" sz="2400" dirty="0"/>
          </a:p>
          <a:p>
            <a:pPr algn="ctr"/>
            <a:r>
              <a:rPr lang="en-AU" sz="2400" dirty="0"/>
              <a:t>Much more deadly for ‘at risk’ people</a:t>
            </a:r>
          </a:p>
        </p:txBody>
      </p:sp>
    </p:spTree>
    <p:extLst>
      <p:ext uri="{BB962C8B-B14F-4D97-AF65-F5344CB8AC3E}">
        <p14:creationId xmlns:p14="http://schemas.microsoft.com/office/powerpoint/2010/main" val="2796717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398291" y="337508"/>
            <a:ext cx="3395417" cy="584775"/>
          </a:xfrm>
          <a:prstGeom prst="rect">
            <a:avLst/>
          </a:prstGeom>
          <a:noFill/>
        </p:spPr>
        <p:txBody>
          <a:bodyPr wrap="none" rtlCol="0">
            <a:spAutoFit/>
          </a:bodyPr>
          <a:lstStyle/>
          <a:p>
            <a:pPr algn="ctr"/>
            <a:r>
              <a:rPr lang="en-AU" sz="3200" dirty="0">
                <a:latin typeface="+mj-lt"/>
              </a:rPr>
              <a:t>COVID-19 as the flu</a:t>
            </a:r>
          </a:p>
        </p:txBody>
      </p:sp>
      <p:sp>
        <p:nvSpPr>
          <p:cNvPr id="2" name="TextBox 1">
            <a:extLst>
              <a:ext uri="{FF2B5EF4-FFF2-40B4-BE49-F238E27FC236}">
                <a16:creationId xmlns:a16="http://schemas.microsoft.com/office/drawing/2014/main" id="{A0CE1151-B313-4F55-AEA8-51EC8C371986}"/>
              </a:ext>
            </a:extLst>
          </p:cNvPr>
          <p:cNvSpPr txBox="1"/>
          <p:nvPr/>
        </p:nvSpPr>
        <p:spPr>
          <a:xfrm>
            <a:off x="862549" y="4029164"/>
            <a:ext cx="5516335" cy="1508105"/>
          </a:xfrm>
          <a:prstGeom prst="rect">
            <a:avLst/>
          </a:prstGeom>
          <a:noFill/>
        </p:spPr>
        <p:txBody>
          <a:bodyPr wrap="square" rtlCol="0">
            <a:spAutoFit/>
          </a:bodyPr>
          <a:lstStyle/>
          <a:p>
            <a:r>
              <a:rPr lang="en-GB" sz="2400" dirty="0"/>
              <a:t>I think when we get into April, in the warmer weather, that has a very negative effect on that and that type of a virus</a:t>
            </a:r>
            <a:r>
              <a:rPr lang="en-GB" dirty="0"/>
              <a:t>.</a:t>
            </a:r>
          </a:p>
          <a:p>
            <a:r>
              <a:rPr lang="en-GB" dirty="0"/>
              <a:t>	</a:t>
            </a:r>
            <a:r>
              <a:rPr lang="en-GB" sz="2000" dirty="0"/>
              <a:t>- Donald Trump, President, United States</a:t>
            </a:r>
            <a:endParaRPr lang="en-AU" sz="2000" dirty="0"/>
          </a:p>
        </p:txBody>
      </p:sp>
      <p:sp>
        <p:nvSpPr>
          <p:cNvPr id="4" name="TextBox 3">
            <a:extLst>
              <a:ext uri="{FF2B5EF4-FFF2-40B4-BE49-F238E27FC236}">
                <a16:creationId xmlns:a16="http://schemas.microsoft.com/office/drawing/2014/main" id="{A6C42659-F46E-4EC7-B712-915A994D3E81}"/>
              </a:ext>
            </a:extLst>
          </p:cNvPr>
          <p:cNvSpPr txBox="1"/>
          <p:nvPr/>
        </p:nvSpPr>
        <p:spPr>
          <a:xfrm>
            <a:off x="862549" y="1720840"/>
            <a:ext cx="5584801" cy="2308324"/>
          </a:xfrm>
          <a:prstGeom prst="rect">
            <a:avLst/>
          </a:prstGeom>
          <a:noFill/>
        </p:spPr>
        <p:txBody>
          <a:bodyPr wrap="square" rtlCol="0">
            <a:spAutoFit/>
          </a:bodyPr>
          <a:lstStyle/>
          <a:p>
            <a:r>
              <a:rPr lang="en-GB" sz="2400" dirty="0"/>
              <a:t>This is a flu. This is like a flu. It's a little like a regular flu that we have flu shots for. And we'll essentially have a flu shot for this in a fairly quick manner.</a:t>
            </a:r>
          </a:p>
          <a:p>
            <a:r>
              <a:rPr lang="en-GB" sz="2400" dirty="0"/>
              <a:t>	</a:t>
            </a:r>
            <a:r>
              <a:rPr lang="en-GB" sz="2000" dirty="0"/>
              <a:t>- Donald Trump, President, United States</a:t>
            </a:r>
            <a:endParaRPr lang="en-AU" sz="2000" dirty="0"/>
          </a:p>
          <a:p>
            <a:endParaRPr lang="en-AU" sz="2400" dirty="0"/>
          </a:p>
        </p:txBody>
      </p:sp>
      <p:sp>
        <p:nvSpPr>
          <p:cNvPr id="5" name="TextBox 4">
            <a:extLst>
              <a:ext uri="{FF2B5EF4-FFF2-40B4-BE49-F238E27FC236}">
                <a16:creationId xmlns:a16="http://schemas.microsoft.com/office/drawing/2014/main" id="{1B79BD42-BF90-44C1-B108-D724A99D38B6}"/>
              </a:ext>
            </a:extLst>
          </p:cNvPr>
          <p:cNvSpPr txBox="1"/>
          <p:nvPr/>
        </p:nvSpPr>
        <p:spPr>
          <a:xfrm>
            <a:off x="7186864" y="1720840"/>
            <a:ext cx="4142587" cy="1569660"/>
          </a:xfrm>
          <a:prstGeom prst="rect">
            <a:avLst/>
          </a:prstGeom>
          <a:noFill/>
        </p:spPr>
        <p:txBody>
          <a:bodyPr wrap="square" rtlCol="0">
            <a:spAutoFit/>
          </a:bodyPr>
          <a:lstStyle/>
          <a:p>
            <a:r>
              <a:rPr lang="en-AU" sz="2400" dirty="0"/>
              <a:t>There were around 34,200 flu deaths in the United States during the 2018-2019 flu season. </a:t>
            </a:r>
          </a:p>
        </p:txBody>
      </p:sp>
      <p:sp>
        <p:nvSpPr>
          <p:cNvPr id="7" name="TextBox 6">
            <a:extLst>
              <a:ext uri="{FF2B5EF4-FFF2-40B4-BE49-F238E27FC236}">
                <a16:creationId xmlns:a16="http://schemas.microsoft.com/office/drawing/2014/main" id="{912A8E5E-5BD8-4D5B-9926-75E112678379}"/>
              </a:ext>
            </a:extLst>
          </p:cNvPr>
          <p:cNvSpPr txBox="1"/>
          <p:nvPr/>
        </p:nvSpPr>
        <p:spPr>
          <a:xfrm>
            <a:off x="7186864" y="4029164"/>
            <a:ext cx="4142587" cy="1477328"/>
          </a:xfrm>
          <a:prstGeom prst="rect">
            <a:avLst/>
          </a:prstGeom>
          <a:noFill/>
        </p:spPr>
        <p:txBody>
          <a:bodyPr wrap="square" rtlCol="0">
            <a:spAutoFit/>
          </a:bodyPr>
          <a:lstStyle/>
          <a:p>
            <a:r>
              <a:rPr lang="en-AU" sz="2400" dirty="0"/>
              <a:t>There have been almost 220,000 COVID-19 deaths in the United States this year.</a:t>
            </a:r>
          </a:p>
          <a:p>
            <a:endParaRPr lang="en-AU" dirty="0"/>
          </a:p>
        </p:txBody>
      </p:sp>
    </p:spTree>
    <p:extLst>
      <p:ext uri="{BB962C8B-B14F-4D97-AF65-F5344CB8AC3E}">
        <p14:creationId xmlns:p14="http://schemas.microsoft.com/office/powerpoint/2010/main" val="3976279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247203" y="112919"/>
            <a:ext cx="3697615" cy="584775"/>
          </a:xfrm>
          <a:prstGeom prst="rect">
            <a:avLst/>
          </a:prstGeom>
          <a:noFill/>
        </p:spPr>
        <p:txBody>
          <a:bodyPr wrap="none" rtlCol="0">
            <a:spAutoFit/>
          </a:bodyPr>
          <a:lstStyle/>
          <a:p>
            <a:pPr algn="ctr"/>
            <a:r>
              <a:rPr lang="en-AU" sz="3200" dirty="0">
                <a:latin typeface="+mj-lt"/>
              </a:rPr>
              <a:t>Masks as a Metaphor</a:t>
            </a:r>
          </a:p>
        </p:txBody>
      </p:sp>
      <p:pic>
        <p:nvPicPr>
          <p:cNvPr id="6" name="Picture 5" descr="A group of people holding a sign&#10;&#10;Description automatically generated">
            <a:extLst>
              <a:ext uri="{FF2B5EF4-FFF2-40B4-BE49-F238E27FC236}">
                <a16:creationId xmlns:a16="http://schemas.microsoft.com/office/drawing/2014/main" id="{5E1E6EA6-B760-4AEA-8050-845347844E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412" y="697694"/>
            <a:ext cx="10717934" cy="6012500"/>
          </a:xfrm>
          <a:prstGeom prst="rect">
            <a:avLst/>
          </a:prstGeom>
        </p:spPr>
      </p:pic>
    </p:spTree>
    <p:extLst>
      <p:ext uri="{BB962C8B-B14F-4D97-AF65-F5344CB8AC3E}">
        <p14:creationId xmlns:p14="http://schemas.microsoft.com/office/powerpoint/2010/main" val="4180943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247192" y="231703"/>
            <a:ext cx="3697615" cy="584775"/>
          </a:xfrm>
          <a:prstGeom prst="rect">
            <a:avLst/>
          </a:prstGeom>
          <a:noFill/>
        </p:spPr>
        <p:txBody>
          <a:bodyPr wrap="none" rtlCol="0">
            <a:spAutoFit/>
          </a:bodyPr>
          <a:lstStyle/>
          <a:p>
            <a:pPr algn="ctr"/>
            <a:r>
              <a:rPr lang="en-AU" sz="3200" dirty="0">
                <a:latin typeface="+mj-lt"/>
              </a:rPr>
              <a:t>Masks as a Metaphor</a:t>
            </a:r>
          </a:p>
        </p:txBody>
      </p:sp>
      <p:pic>
        <p:nvPicPr>
          <p:cNvPr id="8" name="Picture 7" descr="A person wearing a suit and tie&#10;&#10;Description automatically generated">
            <a:extLst>
              <a:ext uri="{FF2B5EF4-FFF2-40B4-BE49-F238E27FC236}">
                <a16:creationId xmlns:a16="http://schemas.microsoft.com/office/drawing/2014/main" id="{0A36DE63-4098-4304-971B-7D5E58D952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909" y="821733"/>
            <a:ext cx="4350690" cy="5804564"/>
          </a:xfrm>
          <a:prstGeom prst="rect">
            <a:avLst/>
          </a:prstGeom>
        </p:spPr>
      </p:pic>
      <p:pic>
        <p:nvPicPr>
          <p:cNvPr id="10" name="Picture 9" descr="A person wearing a suit and tie&#10;&#10;Description automatically generated">
            <a:extLst>
              <a:ext uri="{FF2B5EF4-FFF2-40B4-BE49-F238E27FC236}">
                <a16:creationId xmlns:a16="http://schemas.microsoft.com/office/drawing/2014/main" id="{1E99E40D-5A9B-424B-A68A-02CE7EA1B4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1403" y="799690"/>
            <a:ext cx="4350690" cy="5848649"/>
          </a:xfrm>
          <a:prstGeom prst="rect">
            <a:avLst/>
          </a:prstGeom>
        </p:spPr>
      </p:pic>
    </p:spTree>
    <p:extLst>
      <p:ext uri="{BB962C8B-B14F-4D97-AF65-F5344CB8AC3E}">
        <p14:creationId xmlns:p14="http://schemas.microsoft.com/office/powerpoint/2010/main" val="3922668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4247192" y="231703"/>
            <a:ext cx="3697615" cy="584775"/>
          </a:xfrm>
          <a:prstGeom prst="rect">
            <a:avLst/>
          </a:prstGeom>
          <a:noFill/>
        </p:spPr>
        <p:txBody>
          <a:bodyPr wrap="none" rtlCol="0">
            <a:spAutoFit/>
          </a:bodyPr>
          <a:lstStyle/>
          <a:p>
            <a:pPr algn="ctr"/>
            <a:r>
              <a:rPr lang="en-AU" sz="3200" dirty="0">
                <a:latin typeface="+mj-lt"/>
              </a:rPr>
              <a:t>Masks as a Metaphor</a:t>
            </a:r>
          </a:p>
        </p:txBody>
      </p:sp>
      <p:pic>
        <p:nvPicPr>
          <p:cNvPr id="4" name="Picture 3" descr="A person standing in front of a crowd&#10;&#10;Description automatically generated">
            <a:extLst>
              <a:ext uri="{FF2B5EF4-FFF2-40B4-BE49-F238E27FC236}">
                <a16:creationId xmlns:a16="http://schemas.microsoft.com/office/drawing/2014/main" id="{94209CD3-651C-431F-8340-2FFC63C3D8ED}"/>
              </a:ext>
            </a:extLst>
          </p:cNvPr>
          <p:cNvPicPr>
            <a:picLocks noChangeAspect="1"/>
          </p:cNvPicPr>
          <p:nvPr/>
        </p:nvPicPr>
        <p:blipFill rotWithShape="1">
          <a:blip r:embed="rId2">
            <a:extLst>
              <a:ext uri="{28A0092B-C50C-407E-A947-70E740481C1C}">
                <a14:useLocalDpi xmlns:a14="http://schemas.microsoft.com/office/drawing/2010/main" val="0"/>
              </a:ext>
            </a:extLst>
          </a:blip>
          <a:srcRect l="27865" r="27717"/>
          <a:stretch/>
        </p:blipFill>
        <p:spPr>
          <a:xfrm>
            <a:off x="0" y="1173338"/>
            <a:ext cx="3941117" cy="5145013"/>
          </a:xfrm>
          <a:prstGeom prst="rect">
            <a:avLst/>
          </a:prstGeom>
        </p:spPr>
      </p:pic>
      <p:pic>
        <p:nvPicPr>
          <p:cNvPr id="6" name="Picture 5" descr="A person wearing a costume&#10;&#10;Description automatically generated">
            <a:extLst>
              <a:ext uri="{FF2B5EF4-FFF2-40B4-BE49-F238E27FC236}">
                <a16:creationId xmlns:a16="http://schemas.microsoft.com/office/drawing/2014/main" id="{06CEC9F8-265A-464F-871D-6DCBB9EB9A41}"/>
              </a:ext>
            </a:extLst>
          </p:cNvPr>
          <p:cNvPicPr>
            <a:picLocks noChangeAspect="1"/>
          </p:cNvPicPr>
          <p:nvPr/>
        </p:nvPicPr>
        <p:blipFill rotWithShape="1">
          <a:blip r:embed="rId3">
            <a:extLst>
              <a:ext uri="{28A0092B-C50C-407E-A947-70E740481C1C}">
                <a14:useLocalDpi xmlns:a14="http://schemas.microsoft.com/office/drawing/2010/main" val="0"/>
              </a:ext>
            </a:extLst>
          </a:blip>
          <a:srcRect l="23580" r="30494"/>
          <a:stretch/>
        </p:blipFill>
        <p:spPr>
          <a:xfrm>
            <a:off x="4062706" y="1173338"/>
            <a:ext cx="4199467" cy="5143500"/>
          </a:xfrm>
          <a:prstGeom prst="rect">
            <a:avLst/>
          </a:prstGeom>
        </p:spPr>
      </p:pic>
      <p:pic>
        <p:nvPicPr>
          <p:cNvPr id="9" name="Picture 8" descr="A person sitting at a desk&#10;&#10;Description automatically generated">
            <a:extLst>
              <a:ext uri="{FF2B5EF4-FFF2-40B4-BE49-F238E27FC236}">
                <a16:creationId xmlns:a16="http://schemas.microsoft.com/office/drawing/2014/main" id="{97AC0A58-A539-44D2-AD28-994BF24B9F95}"/>
              </a:ext>
            </a:extLst>
          </p:cNvPr>
          <p:cNvPicPr>
            <a:picLocks noChangeAspect="1"/>
          </p:cNvPicPr>
          <p:nvPr/>
        </p:nvPicPr>
        <p:blipFill rotWithShape="1">
          <a:blip r:embed="rId4">
            <a:extLst>
              <a:ext uri="{28A0092B-C50C-407E-A947-70E740481C1C}">
                <a14:useLocalDpi xmlns:a14="http://schemas.microsoft.com/office/drawing/2010/main" val="0"/>
              </a:ext>
            </a:extLst>
          </a:blip>
          <a:srcRect l="15808" r="20792"/>
          <a:stretch/>
        </p:blipFill>
        <p:spPr>
          <a:xfrm>
            <a:off x="8383762" y="1173338"/>
            <a:ext cx="3808238" cy="5145013"/>
          </a:xfrm>
          <a:prstGeom prst="rect">
            <a:avLst/>
          </a:prstGeom>
        </p:spPr>
      </p:pic>
    </p:spTree>
    <p:extLst>
      <p:ext uri="{BB962C8B-B14F-4D97-AF65-F5344CB8AC3E}">
        <p14:creationId xmlns:p14="http://schemas.microsoft.com/office/powerpoint/2010/main" val="276386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57CD9-A209-4634-BD01-DE88966E7DC4}"/>
              </a:ext>
            </a:extLst>
          </p:cNvPr>
          <p:cNvSpPr txBox="1"/>
          <p:nvPr/>
        </p:nvSpPr>
        <p:spPr>
          <a:xfrm>
            <a:off x="3875110" y="544970"/>
            <a:ext cx="4441793" cy="584775"/>
          </a:xfrm>
          <a:prstGeom prst="rect">
            <a:avLst/>
          </a:prstGeom>
          <a:noFill/>
        </p:spPr>
        <p:txBody>
          <a:bodyPr wrap="none" rtlCol="0">
            <a:spAutoFit/>
          </a:bodyPr>
          <a:lstStyle/>
          <a:p>
            <a:pPr algn="ctr"/>
            <a:r>
              <a:rPr lang="en-AU" sz="3200" dirty="0">
                <a:latin typeface="+mj-lt"/>
              </a:rPr>
              <a:t>A Disease of the Economy</a:t>
            </a:r>
          </a:p>
        </p:txBody>
      </p:sp>
      <p:sp>
        <p:nvSpPr>
          <p:cNvPr id="2" name="TextBox 1">
            <a:extLst>
              <a:ext uri="{FF2B5EF4-FFF2-40B4-BE49-F238E27FC236}">
                <a16:creationId xmlns:a16="http://schemas.microsoft.com/office/drawing/2014/main" id="{AC777E31-CE3D-4D45-8C65-DBCBB5A9DA9F}"/>
              </a:ext>
            </a:extLst>
          </p:cNvPr>
          <p:cNvSpPr txBox="1"/>
          <p:nvPr/>
        </p:nvSpPr>
        <p:spPr>
          <a:xfrm>
            <a:off x="6096000" y="1448780"/>
            <a:ext cx="5680364" cy="2308324"/>
          </a:xfrm>
          <a:prstGeom prst="rect">
            <a:avLst/>
          </a:prstGeom>
          <a:noFill/>
        </p:spPr>
        <p:txBody>
          <a:bodyPr wrap="square" rtlCol="0">
            <a:spAutoFit/>
          </a:bodyPr>
          <a:lstStyle/>
          <a:p>
            <a:r>
              <a:rPr lang="en-AU" sz="2400" dirty="0"/>
              <a:t>You manage a crisis with the strength and responsible economic management and the responsiveness and the certainty that our government has provided over these many past months.</a:t>
            </a:r>
          </a:p>
          <a:p>
            <a:r>
              <a:rPr lang="en-AU" sz="2400" dirty="0"/>
              <a:t>	</a:t>
            </a:r>
            <a:r>
              <a:rPr lang="en-AU" sz="2000" dirty="0"/>
              <a:t>- Scott Morrison, Prime Minister, Australia</a:t>
            </a:r>
          </a:p>
        </p:txBody>
      </p:sp>
      <p:sp>
        <p:nvSpPr>
          <p:cNvPr id="4" name="TextBox 3">
            <a:extLst>
              <a:ext uri="{FF2B5EF4-FFF2-40B4-BE49-F238E27FC236}">
                <a16:creationId xmlns:a16="http://schemas.microsoft.com/office/drawing/2014/main" id="{66421556-9109-4EDF-A131-26980C72A428}"/>
              </a:ext>
            </a:extLst>
          </p:cNvPr>
          <p:cNvSpPr txBox="1"/>
          <p:nvPr/>
        </p:nvSpPr>
        <p:spPr>
          <a:xfrm>
            <a:off x="413013" y="1448780"/>
            <a:ext cx="5098473" cy="2862322"/>
          </a:xfrm>
          <a:prstGeom prst="rect">
            <a:avLst/>
          </a:prstGeom>
          <a:noFill/>
        </p:spPr>
        <p:txBody>
          <a:bodyPr wrap="square" rtlCol="0">
            <a:spAutoFit/>
          </a:bodyPr>
          <a:lstStyle/>
          <a:p>
            <a:r>
              <a:rPr lang="en-AU" sz="2400" dirty="0"/>
              <a:t>The number one thing is to focus on is employees and customers… keep them well, keep them employed and keep them mentally healthy.</a:t>
            </a:r>
          </a:p>
          <a:p>
            <a:r>
              <a:rPr lang="en-AU" sz="2400" dirty="0"/>
              <a:t>	</a:t>
            </a:r>
            <a:r>
              <a:rPr lang="en-AU" sz="2000" dirty="0"/>
              <a:t>- Brian Moynihan, CEO of Bank of 	America and Chair of the World 	Economic Forum’s International 	Business Council</a:t>
            </a:r>
          </a:p>
        </p:txBody>
      </p:sp>
      <p:sp>
        <p:nvSpPr>
          <p:cNvPr id="5" name="TextBox 4">
            <a:extLst>
              <a:ext uri="{FF2B5EF4-FFF2-40B4-BE49-F238E27FC236}">
                <a16:creationId xmlns:a16="http://schemas.microsoft.com/office/drawing/2014/main" id="{A28F84AA-76E5-47F1-A74F-FA93EC728012}"/>
              </a:ext>
            </a:extLst>
          </p:cNvPr>
          <p:cNvSpPr txBox="1"/>
          <p:nvPr/>
        </p:nvSpPr>
        <p:spPr>
          <a:xfrm>
            <a:off x="1439333" y="4814803"/>
            <a:ext cx="9313334" cy="1569660"/>
          </a:xfrm>
          <a:prstGeom prst="rect">
            <a:avLst/>
          </a:prstGeom>
          <a:noFill/>
        </p:spPr>
        <p:txBody>
          <a:bodyPr wrap="square" rtlCol="0">
            <a:spAutoFit/>
          </a:bodyPr>
          <a:lstStyle/>
          <a:p>
            <a:r>
              <a:rPr lang="en-GB" sz="2400" dirty="0"/>
              <a:t>The issue of unemployment, the issue of the economy no longer working. We can't let the side-effect of the fight against the virus be more harmful than the disease itself.</a:t>
            </a:r>
          </a:p>
          <a:p>
            <a:r>
              <a:rPr lang="en-GB" sz="2400" dirty="0"/>
              <a:t>			</a:t>
            </a:r>
            <a:r>
              <a:rPr lang="en-GB" sz="2000" dirty="0"/>
              <a:t>- Jair Bolsonaro, President, Brazil</a:t>
            </a:r>
            <a:endParaRPr lang="en-AU" sz="2000" dirty="0"/>
          </a:p>
        </p:txBody>
      </p:sp>
    </p:spTree>
    <p:extLst>
      <p:ext uri="{BB962C8B-B14F-4D97-AF65-F5344CB8AC3E}">
        <p14:creationId xmlns:p14="http://schemas.microsoft.com/office/powerpoint/2010/main" val="1757276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3B682E87-684C-494D-B19C-A3E161E2D25D}"/>
              </a:ext>
            </a:extLst>
          </p:cNvPr>
          <p:cNvGraphicFramePr>
            <a:graphicFrameLocks noGrp="1"/>
          </p:cNvGraphicFramePr>
          <p:nvPr>
            <p:extLst>
              <p:ext uri="{D42A27DB-BD31-4B8C-83A1-F6EECF244321}">
                <p14:modId xmlns:p14="http://schemas.microsoft.com/office/powerpoint/2010/main" val="331824338"/>
              </p:ext>
            </p:extLst>
          </p:nvPr>
        </p:nvGraphicFramePr>
        <p:xfrm>
          <a:off x="643467" y="588528"/>
          <a:ext cx="10905065" cy="5680944"/>
        </p:xfrm>
        <a:graphic>
          <a:graphicData uri="http://schemas.openxmlformats.org/drawingml/2006/table">
            <a:tbl>
              <a:tblPr firstRow="1" bandRow="1">
                <a:tableStyleId>{5C22544A-7EE6-4342-B048-85BDC9FD1C3A}</a:tableStyleId>
              </a:tblPr>
              <a:tblGrid>
                <a:gridCol w="2181013">
                  <a:extLst>
                    <a:ext uri="{9D8B030D-6E8A-4147-A177-3AD203B41FA5}">
                      <a16:colId xmlns:a16="http://schemas.microsoft.com/office/drawing/2014/main" val="2574171994"/>
                    </a:ext>
                  </a:extLst>
                </a:gridCol>
                <a:gridCol w="2484121">
                  <a:extLst>
                    <a:ext uri="{9D8B030D-6E8A-4147-A177-3AD203B41FA5}">
                      <a16:colId xmlns:a16="http://schemas.microsoft.com/office/drawing/2014/main" val="1438955658"/>
                    </a:ext>
                  </a:extLst>
                </a:gridCol>
                <a:gridCol w="2472266">
                  <a:extLst>
                    <a:ext uri="{9D8B030D-6E8A-4147-A177-3AD203B41FA5}">
                      <a16:colId xmlns:a16="http://schemas.microsoft.com/office/drawing/2014/main" val="1180008586"/>
                    </a:ext>
                  </a:extLst>
                </a:gridCol>
                <a:gridCol w="2052944">
                  <a:extLst>
                    <a:ext uri="{9D8B030D-6E8A-4147-A177-3AD203B41FA5}">
                      <a16:colId xmlns:a16="http://schemas.microsoft.com/office/drawing/2014/main" val="3750189702"/>
                    </a:ext>
                  </a:extLst>
                </a:gridCol>
                <a:gridCol w="1714721">
                  <a:extLst>
                    <a:ext uri="{9D8B030D-6E8A-4147-A177-3AD203B41FA5}">
                      <a16:colId xmlns:a16="http://schemas.microsoft.com/office/drawing/2014/main" val="3905388301"/>
                    </a:ext>
                  </a:extLst>
                </a:gridCol>
              </a:tblGrid>
              <a:tr h="448732">
                <a:tc>
                  <a:txBody>
                    <a:bodyPr/>
                    <a:lstStyle/>
                    <a:p>
                      <a:pPr algn="ctr"/>
                      <a:r>
                        <a:rPr lang="en-AU" sz="2800" dirty="0"/>
                        <a:t>Country</a:t>
                      </a:r>
                    </a:p>
                  </a:txBody>
                  <a:tcPr/>
                </a:tc>
                <a:tc>
                  <a:txBody>
                    <a:bodyPr/>
                    <a:lstStyle/>
                    <a:p>
                      <a:pPr algn="ctr"/>
                      <a:r>
                        <a:rPr lang="en-AU" sz="2800" dirty="0"/>
                        <a:t>Cases (per M)</a:t>
                      </a:r>
                    </a:p>
                  </a:txBody>
                  <a:tcPr/>
                </a:tc>
                <a:tc>
                  <a:txBody>
                    <a:bodyPr/>
                    <a:lstStyle/>
                    <a:p>
                      <a:pPr algn="ctr"/>
                      <a:r>
                        <a:rPr lang="en-AU" sz="2800" dirty="0"/>
                        <a:t>Deaths (per M)</a:t>
                      </a:r>
                    </a:p>
                  </a:txBody>
                  <a:tcPr/>
                </a:tc>
                <a:tc>
                  <a:txBody>
                    <a:bodyPr/>
                    <a:lstStyle/>
                    <a:p>
                      <a:pPr algn="ctr"/>
                      <a:r>
                        <a:rPr lang="en-AU" sz="2800" dirty="0"/>
                        <a:t>Masks</a:t>
                      </a:r>
                    </a:p>
                  </a:txBody>
                  <a:tcPr/>
                </a:tc>
                <a:tc>
                  <a:txBody>
                    <a:bodyPr/>
                    <a:lstStyle/>
                    <a:p>
                      <a:pPr algn="ctr"/>
                      <a:r>
                        <a:rPr lang="en-AU" sz="2800" dirty="0"/>
                        <a:t>Lockdown</a:t>
                      </a:r>
                    </a:p>
                  </a:txBody>
                  <a:tcPr/>
                </a:tc>
                <a:extLst>
                  <a:ext uri="{0D108BD9-81ED-4DB2-BD59-A6C34878D82A}">
                    <a16:rowId xmlns:a16="http://schemas.microsoft.com/office/drawing/2014/main" val="3733247342"/>
                  </a:ext>
                </a:extLst>
              </a:tr>
              <a:tr h="645348">
                <a:tc>
                  <a:txBody>
                    <a:bodyPr/>
                    <a:lstStyle/>
                    <a:p>
                      <a:pPr algn="ctr"/>
                      <a:r>
                        <a:rPr lang="en-AU" sz="2800" dirty="0"/>
                        <a:t>World</a:t>
                      </a:r>
                    </a:p>
                  </a:txBody>
                  <a:tcPr/>
                </a:tc>
                <a:tc>
                  <a:txBody>
                    <a:bodyPr/>
                    <a:lstStyle/>
                    <a:p>
                      <a:pPr algn="ctr"/>
                      <a:r>
                        <a:rPr lang="en-AU" sz="2800" dirty="0"/>
                        <a:t>4,900</a:t>
                      </a:r>
                    </a:p>
                  </a:txBody>
                  <a:tcPr/>
                </a:tc>
                <a:tc>
                  <a:txBody>
                    <a:bodyPr/>
                    <a:lstStyle/>
                    <a:p>
                      <a:pPr algn="ctr"/>
                      <a:r>
                        <a:rPr lang="en-AU" sz="2800" dirty="0"/>
                        <a:t>140</a:t>
                      </a:r>
                    </a:p>
                  </a:txBody>
                  <a:tcPr/>
                </a:tc>
                <a:tc>
                  <a:txBody>
                    <a:bodyPr/>
                    <a:lstStyle/>
                    <a:p>
                      <a:pPr algn="ctr"/>
                      <a:endParaRPr lang="en-AU" sz="2800" dirty="0"/>
                    </a:p>
                  </a:txBody>
                  <a:tcPr/>
                </a:tc>
                <a:tc>
                  <a:txBody>
                    <a:bodyPr/>
                    <a:lstStyle/>
                    <a:p>
                      <a:pPr algn="ctr"/>
                      <a:endParaRPr lang="en-AU" sz="2800"/>
                    </a:p>
                  </a:txBody>
                  <a:tcPr/>
                </a:tc>
                <a:extLst>
                  <a:ext uri="{0D108BD9-81ED-4DB2-BD59-A6C34878D82A}">
                    <a16:rowId xmlns:a16="http://schemas.microsoft.com/office/drawing/2014/main" val="419177637"/>
                  </a:ext>
                </a:extLst>
              </a:tr>
              <a:tr h="645348">
                <a:tc>
                  <a:txBody>
                    <a:bodyPr/>
                    <a:lstStyle/>
                    <a:p>
                      <a:pPr algn="ctr"/>
                      <a:r>
                        <a:rPr lang="en-AU" sz="2800" dirty="0"/>
                        <a:t>United States</a:t>
                      </a:r>
                    </a:p>
                  </a:txBody>
                  <a:tcPr/>
                </a:tc>
                <a:tc>
                  <a:txBody>
                    <a:bodyPr/>
                    <a:lstStyle/>
                    <a:p>
                      <a:pPr algn="ctr"/>
                      <a:r>
                        <a:rPr lang="en-AU" sz="2800" dirty="0"/>
                        <a:t>24,300</a:t>
                      </a:r>
                    </a:p>
                  </a:txBody>
                  <a:tcPr/>
                </a:tc>
                <a:tc>
                  <a:txBody>
                    <a:bodyPr/>
                    <a:lstStyle/>
                    <a:p>
                      <a:pPr algn="ctr"/>
                      <a:r>
                        <a:rPr lang="en-AU" sz="2800" dirty="0"/>
                        <a:t>662</a:t>
                      </a:r>
                    </a:p>
                  </a:txBody>
                  <a:tcPr/>
                </a:tc>
                <a:tc>
                  <a:txBody>
                    <a:bodyPr/>
                    <a:lstStyle/>
                    <a:p>
                      <a:pPr algn="ctr"/>
                      <a:r>
                        <a:rPr lang="en-AU" sz="2800" dirty="0"/>
                        <a:t>Shortage</a:t>
                      </a:r>
                    </a:p>
                  </a:txBody>
                  <a:tcPr/>
                </a:tc>
                <a:tc>
                  <a:txBody>
                    <a:bodyPr/>
                    <a:lstStyle/>
                    <a:p>
                      <a:pPr algn="ctr"/>
                      <a:r>
                        <a:rPr lang="en-AU" sz="2800" dirty="0"/>
                        <a:t>Partial</a:t>
                      </a:r>
                    </a:p>
                  </a:txBody>
                  <a:tcPr/>
                </a:tc>
                <a:extLst>
                  <a:ext uri="{0D108BD9-81ED-4DB2-BD59-A6C34878D82A}">
                    <a16:rowId xmlns:a16="http://schemas.microsoft.com/office/drawing/2014/main" val="995619738"/>
                  </a:ext>
                </a:extLst>
              </a:tr>
              <a:tr h="645348">
                <a:tc>
                  <a:txBody>
                    <a:bodyPr/>
                    <a:lstStyle/>
                    <a:p>
                      <a:pPr algn="ctr"/>
                      <a:r>
                        <a:rPr lang="en-AU" sz="2800" dirty="0"/>
                        <a:t>Brazil</a:t>
                      </a:r>
                    </a:p>
                  </a:txBody>
                  <a:tcPr/>
                </a:tc>
                <a:tc>
                  <a:txBody>
                    <a:bodyPr/>
                    <a:lstStyle/>
                    <a:p>
                      <a:pPr algn="ctr"/>
                      <a:r>
                        <a:rPr lang="en-AU" sz="2800" dirty="0"/>
                        <a:t>24,900</a:t>
                      </a:r>
                    </a:p>
                  </a:txBody>
                  <a:tcPr/>
                </a:tc>
                <a:tc>
                  <a:txBody>
                    <a:bodyPr/>
                    <a:lstStyle/>
                    <a:p>
                      <a:pPr algn="ctr"/>
                      <a:r>
                        <a:rPr lang="en-AU" sz="2800" dirty="0"/>
                        <a:t>736</a:t>
                      </a:r>
                    </a:p>
                  </a:txBody>
                  <a:tcPr/>
                </a:tc>
                <a:tc>
                  <a:txBody>
                    <a:bodyPr/>
                    <a:lstStyle/>
                    <a:p>
                      <a:pPr algn="ctr"/>
                      <a:r>
                        <a:rPr lang="en-AU" sz="2800" dirty="0"/>
                        <a:t>Stockpiled</a:t>
                      </a:r>
                    </a:p>
                  </a:txBody>
                  <a:tcPr/>
                </a:tc>
                <a:tc>
                  <a:txBody>
                    <a:bodyPr/>
                    <a:lstStyle/>
                    <a:p>
                      <a:pPr algn="ctr"/>
                      <a:r>
                        <a:rPr lang="en-AU" sz="2800" dirty="0"/>
                        <a:t>Partial</a:t>
                      </a:r>
                    </a:p>
                  </a:txBody>
                  <a:tcPr/>
                </a:tc>
                <a:extLst>
                  <a:ext uri="{0D108BD9-81ED-4DB2-BD59-A6C34878D82A}">
                    <a16:rowId xmlns:a16="http://schemas.microsoft.com/office/drawing/2014/main" val="3641891077"/>
                  </a:ext>
                </a:extLst>
              </a:tr>
              <a:tr h="645348">
                <a:tc>
                  <a:txBody>
                    <a:bodyPr/>
                    <a:lstStyle/>
                    <a:p>
                      <a:pPr algn="ctr"/>
                      <a:r>
                        <a:rPr lang="en-AU" sz="2800" dirty="0"/>
                        <a:t>Sweden</a:t>
                      </a:r>
                    </a:p>
                  </a:txBody>
                  <a:tcPr/>
                </a:tc>
                <a:tc>
                  <a:txBody>
                    <a:bodyPr/>
                    <a:lstStyle/>
                    <a:p>
                      <a:pPr algn="ctr"/>
                      <a:r>
                        <a:rPr lang="en-AU" sz="2800" dirty="0"/>
                        <a:t>10,000</a:t>
                      </a:r>
                    </a:p>
                  </a:txBody>
                  <a:tcPr/>
                </a:tc>
                <a:tc>
                  <a:txBody>
                    <a:bodyPr/>
                    <a:lstStyle/>
                    <a:p>
                      <a:pPr algn="ctr"/>
                      <a:r>
                        <a:rPr lang="en-AU" sz="2800" dirty="0"/>
                        <a:t>588</a:t>
                      </a:r>
                    </a:p>
                  </a:txBody>
                  <a:tcPr/>
                </a:tc>
                <a:tc>
                  <a:txBody>
                    <a:bodyPr/>
                    <a:lstStyle/>
                    <a:p>
                      <a:pPr algn="ctr"/>
                      <a:r>
                        <a:rPr lang="en-AU" sz="2800" dirty="0"/>
                        <a:t>Restricted</a:t>
                      </a:r>
                    </a:p>
                  </a:txBody>
                  <a:tcPr/>
                </a:tc>
                <a:tc>
                  <a:txBody>
                    <a:bodyPr/>
                    <a:lstStyle/>
                    <a:p>
                      <a:pPr algn="ctr"/>
                      <a:r>
                        <a:rPr lang="en-AU" sz="2800" dirty="0"/>
                        <a:t>No</a:t>
                      </a:r>
                    </a:p>
                  </a:txBody>
                  <a:tcPr/>
                </a:tc>
                <a:extLst>
                  <a:ext uri="{0D108BD9-81ED-4DB2-BD59-A6C34878D82A}">
                    <a16:rowId xmlns:a16="http://schemas.microsoft.com/office/drawing/2014/main" val="758053629"/>
                  </a:ext>
                </a:extLst>
              </a:tr>
              <a:tr h="645348">
                <a:tc>
                  <a:txBody>
                    <a:bodyPr/>
                    <a:lstStyle/>
                    <a:p>
                      <a:pPr algn="ctr"/>
                      <a:r>
                        <a:rPr lang="en-AU" sz="2800" dirty="0"/>
                        <a:t>Australia</a:t>
                      </a:r>
                    </a:p>
                  </a:txBody>
                  <a:tcPr/>
                </a:tc>
                <a:tc>
                  <a:txBody>
                    <a:bodyPr/>
                    <a:lstStyle/>
                    <a:p>
                      <a:pPr algn="ctr"/>
                      <a:r>
                        <a:rPr lang="en-AU" sz="2800" dirty="0"/>
                        <a:t>1,200</a:t>
                      </a:r>
                    </a:p>
                  </a:txBody>
                  <a:tcPr/>
                </a:tc>
                <a:tc>
                  <a:txBody>
                    <a:bodyPr/>
                    <a:lstStyle/>
                    <a:p>
                      <a:pPr algn="ctr"/>
                      <a:r>
                        <a:rPr lang="en-AU" sz="2800" dirty="0"/>
                        <a:t>39</a:t>
                      </a:r>
                    </a:p>
                  </a:txBody>
                  <a:tcPr/>
                </a:tc>
                <a:tc>
                  <a:txBody>
                    <a:bodyPr/>
                    <a:lstStyle/>
                    <a:p>
                      <a:pPr algn="ctr"/>
                      <a:r>
                        <a:rPr lang="en-AU" sz="2800" dirty="0"/>
                        <a:t>Stockpiled</a:t>
                      </a:r>
                    </a:p>
                  </a:txBody>
                  <a:tcPr/>
                </a:tc>
                <a:tc>
                  <a:txBody>
                    <a:bodyPr/>
                    <a:lstStyle/>
                    <a:p>
                      <a:pPr algn="ctr"/>
                      <a:r>
                        <a:rPr lang="en-AU" sz="2800" dirty="0"/>
                        <a:t>Yes</a:t>
                      </a:r>
                    </a:p>
                  </a:txBody>
                  <a:tcPr/>
                </a:tc>
                <a:extLst>
                  <a:ext uri="{0D108BD9-81ED-4DB2-BD59-A6C34878D82A}">
                    <a16:rowId xmlns:a16="http://schemas.microsoft.com/office/drawing/2014/main" val="3289278411"/>
                  </a:ext>
                </a:extLst>
              </a:tr>
              <a:tr h="645348">
                <a:tc>
                  <a:txBody>
                    <a:bodyPr/>
                    <a:lstStyle/>
                    <a:p>
                      <a:pPr algn="ctr"/>
                      <a:r>
                        <a:rPr lang="en-AU" sz="2800" dirty="0"/>
                        <a:t>Japan</a:t>
                      </a:r>
                    </a:p>
                  </a:txBody>
                  <a:tcPr/>
                </a:tc>
                <a:tc>
                  <a:txBody>
                    <a:bodyPr/>
                    <a:lstStyle/>
                    <a:p>
                      <a:pPr algn="ctr"/>
                      <a:r>
                        <a:rPr lang="en-AU" sz="2800" dirty="0"/>
                        <a:t>726</a:t>
                      </a:r>
                    </a:p>
                  </a:txBody>
                  <a:tcPr/>
                </a:tc>
                <a:tc>
                  <a:txBody>
                    <a:bodyPr/>
                    <a:lstStyle/>
                    <a:p>
                      <a:pPr algn="ctr"/>
                      <a:r>
                        <a:rPr lang="en-AU" sz="2800" dirty="0"/>
                        <a:t>13</a:t>
                      </a:r>
                    </a:p>
                  </a:txBody>
                  <a:tcPr/>
                </a:tc>
                <a:tc>
                  <a:txBody>
                    <a:bodyPr/>
                    <a:lstStyle/>
                    <a:p>
                      <a:pPr algn="ctr"/>
                      <a:r>
                        <a:rPr lang="en-AU" sz="2800" dirty="0"/>
                        <a:t>Widely Used</a:t>
                      </a:r>
                    </a:p>
                  </a:txBody>
                  <a:tcPr/>
                </a:tc>
                <a:tc>
                  <a:txBody>
                    <a:bodyPr/>
                    <a:lstStyle/>
                    <a:p>
                      <a:pPr algn="ctr"/>
                      <a:r>
                        <a:rPr lang="en-AU" sz="2800" dirty="0"/>
                        <a:t>No</a:t>
                      </a:r>
                    </a:p>
                  </a:txBody>
                  <a:tcPr/>
                </a:tc>
                <a:extLst>
                  <a:ext uri="{0D108BD9-81ED-4DB2-BD59-A6C34878D82A}">
                    <a16:rowId xmlns:a16="http://schemas.microsoft.com/office/drawing/2014/main" val="1124975520"/>
                  </a:ext>
                </a:extLst>
              </a:tr>
              <a:tr h="645348">
                <a:tc>
                  <a:txBody>
                    <a:bodyPr/>
                    <a:lstStyle/>
                    <a:p>
                      <a:pPr algn="ctr"/>
                      <a:r>
                        <a:rPr lang="en-AU" sz="2800" dirty="0"/>
                        <a:t>New Zealand</a:t>
                      </a:r>
                    </a:p>
                  </a:txBody>
                  <a:tcPr/>
                </a:tc>
                <a:tc>
                  <a:txBody>
                    <a:bodyPr/>
                    <a:lstStyle/>
                    <a:p>
                      <a:pPr algn="ctr"/>
                      <a:r>
                        <a:rPr lang="en-AU" sz="2800" dirty="0"/>
                        <a:t>419</a:t>
                      </a:r>
                    </a:p>
                  </a:txBody>
                  <a:tcPr/>
                </a:tc>
                <a:tc>
                  <a:txBody>
                    <a:bodyPr/>
                    <a:lstStyle/>
                    <a:p>
                      <a:pPr algn="ctr"/>
                      <a:r>
                        <a:rPr lang="en-AU" sz="2800" dirty="0"/>
                        <a:t>6</a:t>
                      </a:r>
                    </a:p>
                  </a:txBody>
                  <a:tcPr/>
                </a:tc>
                <a:tc>
                  <a:txBody>
                    <a:bodyPr/>
                    <a:lstStyle/>
                    <a:p>
                      <a:pPr algn="ctr"/>
                      <a:r>
                        <a:rPr lang="en-AU" sz="2800" dirty="0"/>
                        <a:t>Stockpiled</a:t>
                      </a:r>
                    </a:p>
                  </a:txBody>
                  <a:tcPr/>
                </a:tc>
                <a:tc>
                  <a:txBody>
                    <a:bodyPr/>
                    <a:lstStyle/>
                    <a:p>
                      <a:pPr algn="ctr"/>
                      <a:r>
                        <a:rPr lang="en-AU" sz="2800" dirty="0"/>
                        <a:t>Yes</a:t>
                      </a:r>
                    </a:p>
                  </a:txBody>
                  <a:tcPr/>
                </a:tc>
                <a:extLst>
                  <a:ext uri="{0D108BD9-81ED-4DB2-BD59-A6C34878D82A}">
                    <a16:rowId xmlns:a16="http://schemas.microsoft.com/office/drawing/2014/main" val="1667784341"/>
                  </a:ext>
                </a:extLst>
              </a:tr>
              <a:tr h="645348">
                <a:tc>
                  <a:txBody>
                    <a:bodyPr/>
                    <a:lstStyle/>
                    <a:p>
                      <a:pPr algn="ctr"/>
                      <a:r>
                        <a:rPr lang="en-AU" sz="2800" dirty="0"/>
                        <a:t>Vietnam</a:t>
                      </a:r>
                    </a:p>
                  </a:txBody>
                  <a:tcPr/>
                </a:tc>
                <a:tc>
                  <a:txBody>
                    <a:bodyPr/>
                    <a:lstStyle/>
                    <a:p>
                      <a:pPr algn="ctr"/>
                      <a:r>
                        <a:rPr lang="en-AU" sz="2800" dirty="0"/>
                        <a:t>11</a:t>
                      </a:r>
                    </a:p>
                  </a:txBody>
                  <a:tcPr/>
                </a:tc>
                <a:tc>
                  <a:txBody>
                    <a:bodyPr/>
                    <a:lstStyle/>
                    <a:p>
                      <a:pPr algn="ctr"/>
                      <a:r>
                        <a:rPr lang="en-AU" sz="2800" dirty="0"/>
                        <a:t>0.36</a:t>
                      </a:r>
                    </a:p>
                  </a:txBody>
                  <a:tcPr/>
                </a:tc>
                <a:tc>
                  <a:txBody>
                    <a:bodyPr/>
                    <a:lstStyle/>
                    <a:p>
                      <a:pPr algn="ctr"/>
                      <a:r>
                        <a:rPr lang="en-AU" sz="2800" dirty="0"/>
                        <a:t>Mandatory</a:t>
                      </a:r>
                    </a:p>
                  </a:txBody>
                  <a:tcPr/>
                </a:tc>
                <a:tc>
                  <a:txBody>
                    <a:bodyPr/>
                    <a:lstStyle/>
                    <a:p>
                      <a:pPr algn="ctr"/>
                      <a:r>
                        <a:rPr lang="en-AU" sz="2800" dirty="0"/>
                        <a:t>Yes</a:t>
                      </a:r>
                    </a:p>
                  </a:txBody>
                  <a:tcPr/>
                </a:tc>
                <a:extLst>
                  <a:ext uri="{0D108BD9-81ED-4DB2-BD59-A6C34878D82A}">
                    <a16:rowId xmlns:a16="http://schemas.microsoft.com/office/drawing/2014/main" val="2697712521"/>
                  </a:ext>
                </a:extLst>
              </a:tr>
            </a:tbl>
          </a:graphicData>
        </a:graphic>
      </p:graphicFrame>
    </p:spTree>
    <p:extLst>
      <p:ext uri="{BB962C8B-B14F-4D97-AF65-F5344CB8AC3E}">
        <p14:creationId xmlns:p14="http://schemas.microsoft.com/office/powerpoint/2010/main" val="2328066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22E1CE-E48D-4668-8067-4A5322219BF4}"/>
              </a:ext>
            </a:extLst>
          </p:cNvPr>
          <p:cNvSpPr txBox="1"/>
          <p:nvPr/>
        </p:nvSpPr>
        <p:spPr>
          <a:xfrm>
            <a:off x="5162603" y="468949"/>
            <a:ext cx="1866793" cy="584775"/>
          </a:xfrm>
          <a:prstGeom prst="rect">
            <a:avLst/>
          </a:prstGeom>
          <a:noFill/>
        </p:spPr>
        <p:txBody>
          <a:bodyPr wrap="none" rtlCol="0">
            <a:spAutoFit/>
          </a:bodyPr>
          <a:lstStyle/>
          <a:p>
            <a:r>
              <a:rPr lang="en-AU" sz="3200" dirty="0">
                <a:latin typeface="+mj-lt"/>
              </a:rPr>
              <a:t>Aged Care</a:t>
            </a:r>
          </a:p>
        </p:txBody>
      </p:sp>
      <p:sp>
        <p:nvSpPr>
          <p:cNvPr id="10" name="TextBox 9">
            <a:extLst>
              <a:ext uri="{FF2B5EF4-FFF2-40B4-BE49-F238E27FC236}">
                <a16:creationId xmlns:a16="http://schemas.microsoft.com/office/drawing/2014/main" id="{D479B3A4-C995-4668-8590-B1D72FE8FC28}"/>
              </a:ext>
            </a:extLst>
          </p:cNvPr>
          <p:cNvSpPr txBox="1"/>
          <p:nvPr/>
        </p:nvSpPr>
        <p:spPr>
          <a:xfrm>
            <a:off x="1673290" y="1600618"/>
            <a:ext cx="8649805" cy="4401205"/>
          </a:xfrm>
          <a:prstGeom prst="rect">
            <a:avLst/>
          </a:prstGeom>
          <a:noFill/>
        </p:spPr>
        <p:txBody>
          <a:bodyPr wrap="square" rtlCol="0">
            <a:spAutoFit/>
          </a:bodyPr>
          <a:lstStyle/>
          <a:p>
            <a:pPr algn="ctr"/>
            <a:r>
              <a:rPr lang="en-GB" sz="2800" dirty="0"/>
              <a:t>Of the 904 deaths attributed to COVID-19 in Australia, </a:t>
            </a:r>
          </a:p>
          <a:p>
            <a:pPr algn="ctr"/>
            <a:r>
              <a:rPr lang="en-GB" sz="2800" dirty="0"/>
              <a:t>682 of them have been people living in aged-care facilities.</a:t>
            </a:r>
          </a:p>
          <a:p>
            <a:pPr algn="ctr"/>
            <a:endParaRPr lang="en-GB" sz="2800" dirty="0"/>
          </a:p>
          <a:p>
            <a:pPr algn="ctr"/>
            <a:r>
              <a:rPr lang="en-GB" sz="2800" dirty="0"/>
              <a:t>Roughly 90% of aged-care facilities in Victoria are privately owned (split between for-profit and not-for-profit), and this is where the majority of COVID-19 cases and deaths have occurred.</a:t>
            </a:r>
          </a:p>
          <a:p>
            <a:pPr algn="ctr"/>
            <a:endParaRPr lang="en-GB" sz="2800" dirty="0"/>
          </a:p>
          <a:p>
            <a:pPr algn="ctr"/>
            <a:r>
              <a:rPr lang="en-GB" sz="2800" dirty="0"/>
              <a:t>State-run facilities are more heavily regulated with more nurses per resident on average.</a:t>
            </a:r>
          </a:p>
        </p:txBody>
      </p:sp>
    </p:spTree>
    <p:extLst>
      <p:ext uri="{BB962C8B-B14F-4D97-AF65-F5344CB8AC3E}">
        <p14:creationId xmlns:p14="http://schemas.microsoft.com/office/powerpoint/2010/main" val="11909084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22E1CE-E48D-4668-8067-4A5322219BF4}"/>
              </a:ext>
            </a:extLst>
          </p:cNvPr>
          <p:cNvSpPr txBox="1"/>
          <p:nvPr/>
        </p:nvSpPr>
        <p:spPr>
          <a:xfrm>
            <a:off x="2783650" y="524933"/>
            <a:ext cx="6624699" cy="584775"/>
          </a:xfrm>
          <a:prstGeom prst="rect">
            <a:avLst/>
          </a:prstGeom>
          <a:noFill/>
        </p:spPr>
        <p:txBody>
          <a:bodyPr wrap="none" rtlCol="0">
            <a:spAutoFit/>
          </a:bodyPr>
          <a:lstStyle/>
          <a:p>
            <a:r>
              <a:rPr lang="en-AU" sz="3200" dirty="0">
                <a:latin typeface="+mj-lt"/>
              </a:rPr>
              <a:t>Private Security and Border Challenges</a:t>
            </a:r>
          </a:p>
        </p:txBody>
      </p:sp>
      <p:pic>
        <p:nvPicPr>
          <p:cNvPr id="5" name="Picture 4" descr="A person wearing a suit and tie smiling at the camera&#10;&#10;Description automatically generated">
            <a:extLst>
              <a:ext uri="{FF2B5EF4-FFF2-40B4-BE49-F238E27FC236}">
                <a16:creationId xmlns:a16="http://schemas.microsoft.com/office/drawing/2014/main" id="{B276F9AF-0ADE-416C-B537-249C7E5D0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8451" y="1572869"/>
            <a:ext cx="6599667" cy="4402330"/>
          </a:xfrm>
          <a:prstGeom prst="rect">
            <a:avLst/>
          </a:prstGeom>
        </p:spPr>
      </p:pic>
      <p:pic>
        <p:nvPicPr>
          <p:cNvPr id="9" name="Picture 8" descr="A person wearing glasses and looking at the camera&#10;&#10;Description automatically generated">
            <a:extLst>
              <a:ext uri="{FF2B5EF4-FFF2-40B4-BE49-F238E27FC236}">
                <a16:creationId xmlns:a16="http://schemas.microsoft.com/office/drawing/2014/main" id="{350ACC1F-F04C-431E-B0C9-4A84C4EFC2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342" y="1572869"/>
            <a:ext cx="4707109" cy="4402332"/>
          </a:xfrm>
          <a:prstGeom prst="rect">
            <a:avLst/>
          </a:prstGeom>
        </p:spPr>
      </p:pic>
    </p:spTree>
    <p:extLst>
      <p:ext uri="{BB962C8B-B14F-4D97-AF65-F5344CB8AC3E}">
        <p14:creationId xmlns:p14="http://schemas.microsoft.com/office/powerpoint/2010/main" val="386224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22E1CE-E48D-4668-8067-4A5322219BF4}"/>
              </a:ext>
            </a:extLst>
          </p:cNvPr>
          <p:cNvSpPr txBox="1"/>
          <p:nvPr/>
        </p:nvSpPr>
        <p:spPr>
          <a:xfrm>
            <a:off x="2876144" y="293989"/>
            <a:ext cx="6439712" cy="584775"/>
          </a:xfrm>
          <a:prstGeom prst="rect">
            <a:avLst/>
          </a:prstGeom>
          <a:noFill/>
        </p:spPr>
        <p:txBody>
          <a:bodyPr wrap="none" rtlCol="0">
            <a:spAutoFit/>
          </a:bodyPr>
          <a:lstStyle/>
          <a:p>
            <a:r>
              <a:rPr lang="en-AU" sz="3200" dirty="0">
                <a:latin typeface="+mj-lt"/>
              </a:rPr>
              <a:t>Never Let a Serious Crisis Go to Waste</a:t>
            </a:r>
          </a:p>
        </p:txBody>
      </p:sp>
      <p:pic>
        <p:nvPicPr>
          <p:cNvPr id="7" name="Picture 6" descr="A picture containing text&#10;&#10;Description automatically generated">
            <a:extLst>
              <a:ext uri="{FF2B5EF4-FFF2-40B4-BE49-F238E27FC236}">
                <a16:creationId xmlns:a16="http://schemas.microsoft.com/office/drawing/2014/main" id="{146519A6-8411-4F36-B609-05F32D6B8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707" y="1003150"/>
            <a:ext cx="6068272" cy="1162212"/>
          </a:xfrm>
          <a:prstGeom prst="rect">
            <a:avLst/>
          </a:prstGeom>
        </p:spPr>
      </p:pic>
      <p:pic>
        <p:nvPicPr>
          <p:cNvPr id="10" name="Picture 9" descr="Text&#10;&#10;Description automatically generated">
            <a:extLst>
              <a:ext uri="{FF2B5EF4-FFF2-40B4-BE49-F238E27FC236}">
                <a16:creationId xmlns:a16="http://schemas.microsoft.com/office/drawing/2014/main" id="{3A1FC218-2338-4FB3-A3CB-065C4C7286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590" y="1836698"/>
            <a:ext cx="6211167" cy="1371791"/>
          </a:xfrm>
          <a:prstGeom prst="rect">
            <a:avLst/>
          </a:prstGeom>
        </p:spPr>
      </p:pic>
      <p:pic>
        <p:nvPicPr>
          <p:cNvPr id="12" name="Picture 11" descr="A picture containing indoor, table, photo, bird&#10;&#10;Description automatically generated">
            <a:extLst>
              <a:ext uri="{FF2B5EF4-FFF2-40B4-BE49-F238E27FC236}">
                <a16:creationId xmlns:a16="http://schemas.microsoft.com/office/drawing/2014/main" id="{D2645AC6-0A67-4EF7-BA97-E2E266BA76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707" y="3429000"/>
            <a:ext cx="6039693" cy="2038635"/>
          </a:xfrm>
          <a:prstGeom prst="rect">
            <a:avLst/>
          </a:prstGeom>
        </p:spPr>
      </p:pic>
      <p:pic>
        <p:nvPicPr>
          <p:cNvPr id="14" name="Picture 13" descr="Text&#10;&#10;Description automatically generated">
            <a:extLst>
              <a:ext uri="{FF2B5EF4-FFF2-40B4-BE49-F238E27FC236}">
                <a16:creationId xmlns:a16="http://schemas.microsoft.com/office/drawing/2014/main" id="{6E472FF9-C7BD-4F7E-9F6D-ED99964236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2641" y="5310739"/>
            <a:ext cx="7278116" cy="1038370"/>
          </a:xfrm>
          <a:prstGeom prst="rect">
            <a:avLst/>
          </a:prstGeom>
        </p:spPr>
      </p:pic>
    </p:spTree>
    <p:extLst>
      <p:ext uri="{BB962C8B-B14F-4D97-AF65-F5344CB8AC3E}">
        <p14:creationId xmlns:p14="http://schemas.microsoft.com/office/powerpoint/2010/main" val="15715391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479B3A4-C995-4668-8590-B1D72FE8FC28}"/>
              </a:ext>
            </a:extLst>
          </p:cNvPr>
          <p:cNvSpPr txBox="1"/>
          <p:nvPr/>
        </p:nvSpPr>
        <p:spPr>
          <a:xfrm>
            <a:off x="1771097" y="1659285"/>
            <a:ext cx="8649805" cy="3539430"/>
          </a:xfrm>
          <a:prstGeom prst="rect">
            <a:avLst/>
          </a:prstGeom>
          <a:noFill/>
        </p:spPr>
        <p:txBody>
          <a:bodyPr wrap="square" rtlCol="0">
            <a:spAutoFit/>
          </a:bodyPr>
          <a:lstStyle/>
          <a:p>
            <a:pPr algn="ctr"/>
            <a:r>
              <a:rPr lang="en-GB" sz="2800" dirty="0"/>
              <a:t>One way to reconceptualise the relationship between COVID-19 and neoliberalism is to think about the harm caused by COVID-19 as a symptom of neoliberalism. </a:t>
            </a:r>
          </a:p>
          <a:p>
            <a:pPr algn="ctr"/>
            <a:endParaRPr lang="en-GB" sz="2800" dirty="0"/>
          </a:p>
          <a:p>
            <a:pPr algn="ctr"/>
            <a:r>
              <a:rPr lang="en-AU" sz="2800" dirty="0"/>
              <a:t>If we think of neoliberalism, metaphorically, as being like HIV/AIDS, then our increased susceptibility to crises, such as COVID-19, can be thought of as a weakened immune system of the social body.</a:t>
            </a:r>
          </a:p>
        </p:txBody>
      </p:sp>
      <p:sp>
        <p:nvSpPr>
          <p:cNvPr id="2" name="TextBox 1">
            <a:extLst>
              <a:ext uri="{FF2B5EF4-FFF2-40B4-BE49-F238E27FC236}">
                <a16:creationId xmlns:a16="http://schemas.microsoft.com/office/drawing/2014/main" id="{6871D1B7-9BE7-4FC2-9556-D45CD990FA58}"/>
              </a:ext>
            </a:extLst>
          </p:cNvPr>
          <p:cNvSpPr txBox="1"/>
          <p:nvPr/>
        </p:nvSpPr>
        <p:spPr>
          <a:xfrm>
            <a:off x="4277168" y="531645"/>
            <a:ext cx="3637662" cy="584775"/>
          </a:xfrm>
          <a:prstGeom prst="rect">
            <a:avLst/>
          </a:prstGeom>
          <a:noFill/>
        </p:spPr>
        <p:txBody>
          <a:bodyPr wrap="none" rtlCol="0">
            <a:spAutoFit/>
          </a:bodyPr>
          <a:lstStyle/>
          <a:p>
            <a:r>
              <a:rPr lang="en-AU" sz="3200" dirty="0">
                <a:latin typeface="+mj-lt"/>
              </a:rPr>
              <a:t>COVID as a Symptom</a:t>
            </a:r>
          </a:p>
        </p:txBody>
      </p:sp>
    </p:spTree>
    <p:extLst>
      <p:ext uri="{BB962C8B-B14F-4D97-AF65-F5344CB8AC3E}">
        <p14:creationId xmlns:p14="http://schemas.microsoft.com/office/powerpoint/2010/main" val="1750280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C34C2-F1B6-4FB9-B1A7-249277D24375}"/>
              </a:ext>
            </a:extLst>
          </p:cNvPr>
          <p:cNvSpPr txBox="1"/>
          <p:nvPr/>
        </p:nvSpPr>
        <p:spPr>
          <a:xfrm>
            <a:off x="1845731" y="2151727"/>
            <a:ext cx="8060267" cy="2554545"/>
          </a:xfrm>
          <a:prstGeom prst="rect">
            <a:avLst/>
          </a:prstGeom>
          <a:noFill/>
        </p:spPr>
        <p:txBody>
          <a:bodyPr wrap="square" rtlCol="0">
            <a:spAutoFit/>
          </a:bodyPr>
          <a:lstStyle/>
          <a:p>
            <a:pPr algn="ctr"/>
            <a:r>
              <a:rPr lang="en-GB" sz="3200" dirty="0">
                <a:effectLst/>
              </a:rPr>
              <a:t>The disappearance of the future meant the deterioration of a whole mode of social imagination: the capacity to conceive of a world radically different from the one in which we currently live.</a:t>
            </a:r>
            <a:endParaRPr lang="en-AU" sz="3200" dirty="0"/>
          </a:p>
        </p:txBody>
      </p:sp>
      <p:sp>
        <p:nvSpPr>
          <p:cNvPr id="3" name="TextBox 2">
            <a:extLst>
              <a:ext uri="{FF2B5EF4-FFF2-40B4-BE49-F238E27FC236}">
                <a16:creationId xmlns:a16="http://schemas.microsoft.com/office/drawing/2014/main" id="{A922E1CE-E48D-4668-8067-4A5322219BF4}"/>
              </a:ext>
            </a:extLst>
          </p:cNvPr>
          <p:cNvSpPr txBox="1"/>
          <p:nvPr/>
        </p:nvSpPr>
        <p:spPr>
          <a:xfrm>
            <a:off x="2905511" y="543595"/>
            <a:ext cx="6380978" cy="584775"/>
          </a:xfrm>
          <a:prstGeom prst="rect">
            <a:avLst/>
          </a:prstGeom>
          <a:noFill/>
        </p:spPr>
        <p:txBody>
          <a:bodyPr wrap="none" rtlCol="0">
            <a:spAutoFit/>
          </a:bodyPr>
          <a:lstStyle/>
          <a:p>
            <a:r>
              <a:rPr lang="en-AU" sz="3200" dirty="0">
                <a:latin typeface="+mj-lt"/>
              </a:rPr>
              <a:t>Mark Fisher – “What is Hauntology?” </a:t>
            </a:r>
          </a:p>
        </p:txBody>
      </p:sp>
    </p:spTree>
    <p:extLst>
      <p:ext uri="{BB962C8B-B14F-4D97-AF65-F5344CB8AC3E}">
        <p14:creationId xmlns:p14="http://schemas.microsoft.com/office/powerpoint/2010/main" val="3908062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C34C2-F1B6-4FB9-B1A7-249277D24375}"/>
              </a:ext>
            </a:extLst>
          </p:cNvPr>
          <p:cNvSpPr txBox="1"/>
          <p:nvPr/>
        </p:nvSpPr>
        <p:spPr>
          <a:xfrm>
            <a:off x="1914674" y="1725884"/>
            <a:ext cx="8362647" cy="4031873"/>
          </a:xfrm>
          <a:prstGeom prst="rect">
            <a:avLst/>
          </a:prstGeom>
          <a:noFill/>
        </p:spPr>
        <p:txBody>
          <a:bodyPr wrap="square" rtlCol="0">
            <a:spAutoFit/>
          </a:bodyPr>
          <a:lstStyle/>
          <a:p>
            <a:pPr algn="ctr"/>
            <a:r>
              <a:rPr lang="en-AU" sz="3200" dirty="0"/>
              <a:t>We cannot create a future without imagination. </a:t>
            </a:r>
          </a:p>
          <a:p>
            <a:pPr algn="ctr"/>
            <a:endParaRPr lang="en-AU" sz="3200" dirty="0"/>
          </a:p>
          <a:p>
            <a:pPr algn="ctr"/>
            <a:r>
              <a:rPr lang="en-AU" sz="3200" dirty="0"/>
              <a:t>We must be able to conceive of new ways of living if we are going to strive towards making anything that is different from the present. </a:t>
            </a:r>
          </a:p>
          <a:p>
            <a:pPr algn="ctr"/>
            <a:endParaRPr lang="en-AU" sz="3200" dirty="0"/>
          </a:p>
          <a:p>
            <a:pPr algn="ctr"/>
            <a:r>
              <a:rPr lang="en-AU" sz="3200" dirty="0"/>
              <a:t>Because of this, we need to develop and practice techniques that allow us to imagine together.</a:t>
            </a:r>
          </a:p>
        </p:txBody>
      </p:sp>
      <p:sp>
        <p:nvSpPr>
          <p:cNvPr id="4" name="TextBox 3">
            <a:extLst>
              <a:ext uri="{FF2B5EF4-FFF2-40B4-BE49-F238E27FC236}">
                <a16:creationId xmlns:a16="http://schemas.microsoft.com/office/drawing/2014/main" id="{3BB5A1FC-5509-42A3-B874-B802F2E7DDB0}"/>
              </a:ext>
            </a:extLst>
          </p:cNvPr>
          <p:cNvSpPr txBox="1"/>
          <p:nvPr/>
        </p:nvSpPr>
        <p:spPr>
          <a:xfrm>
            <a:off x="5101175" y="387267"/>
            <a:ext cx="1989647" cy="584775"/>
          </a:xfrm>
          <a:prstGeom prst="rect">
            <a:avLst/>
          </a:prstGeom>
          <a:noFill/>
        </p:spPr>
        <p:txBody>
          <a:bodyPr wrap="none" rtlCol="0">
            <a:spAutoFit/>
          </a:bodyPr>
          <a:lstStyle/>
          <a:p>
            <a:r>
              <a:rPr lang="en-AU" sz="3200" dirty="0">
                <a:latin typeface="+mj-lt"/>
              </a:rPr>
              <a:t>Conclusion</a:t>
            </a:r>
          </a:p>
        </p:txBody>
      </p:sp>
    </p:spTree>
    <p:extLst>
      <p:ext uri="{BB962C8B-B14F-4D97-AF65-F5344CB8AC3E}">
        <p14:creationId xmlns:p14="http://schemas.microsoft.com/office/powerpoint/2010/main" val="3824280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7981</TotalTime>
  <Words>2232</Words>
  <Application>Microsoft Office PowerPoint</Application>
  <PresentationFormat>Widescreen</PresentationFormat>
  <Paragraphs>207</Paragraphs>
  <Slides>46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Keegan Martens</dc:creator>
  <cp:lastModifiedBy>Keegan Martens</cp:lastModifiedBy>
  <cp:revision>78</cp:revision>
  <dcterms:created xsi:type="dcterms:W3CDTF">2020-10-08T04:14:32Z</dcterms:created>
  <dcterms:modified xsi:type="dcterms:W3CDTF">2020-10-19T14:47:24Z</dcterms:modified>
</cp:coreProperties>
</file>