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sldIdLst>
    <p:sldId id="256" r:id="rId2"/>
    <p:sldId id="406" r:id="rId3"/>
    <p:sldId id="407" r:id="rId4"/>
    <p:sldId id="322" r:id="rId5"/>
    <p:sldId id="326" r:id="rId6"/>
    <p:sldId id="319" r:id="rId7"/>
    <p:sldId id="409" r:id="rId8"/>
    <p:sldId id="412" r:id="rId9"/>
    <p:sldId id="411" r:id="rId10"/>
    <p:sldId id="441" r:id="rId11"/>
    <p:sldId id="265" r:id="rId12"/>
    <p:sldId id="442" r:id="rId13"/>
    <p:sldId id="331" r:id="rId14"/>
    <p:sldId id="342" r:id="rId15"/>
    <p:sldId id="343" r:id="rId16"/>
    <p:sldId id="337" r:id="rId17"/>
    <p:sldId id="344" r:id="rId18"/>
    <p:sldId id="327" r:id="rId19"/>
    <p:sldId id="413" r:id="rId20"/>
    <p:sldId id="348" r:id="rId21"/>
    <p:sldId id="414" r:id="rId22"/>
    <p:sldId id="416" r:id="rId23"/>
    <p:sldId id="443" r:id="rId24"/>
    <p:sldId id="349" r:id="rId25"/>
    <p:sldId id="351" r:id="rId26"/>
    <p:sldId id="352" r:id="rId27"/>
    <p:sldId id="395" r:id="rId28"/>
    <p:sldId id="356" r:id="rId29"/>
    <p:sldId id="328" r:id="rId30"/>
    <p:sldId id="418" r:id="rId31"/>
    <p:sldId id="419" r:id="rId32"/>
    <p:sldId id="444" r:id="rId33"/>
    <p:sldId id="445" r:id="rId34"/>
    <p:sldId id="424" r:id="rId35"/>
    <p:sldId id="372" r:id="rId36"/>
    <p:sldId id="425" r:id="rId37"/>
    <p:sldId id="420" r:id="rId38"/>
    <p:sldId id="421" r:id="rId39"/>
    <p:sldId id="422" r:id="rId40"/>
    <p:sldId id="373" r:id="rId41"/>
    <p:sldId id="360" r:id="rId42"/>
    <p:sldId id="361" r:id="rId43"/>
    <p:sldId id="355" r:id="rId44"/>
    <p:sldId id="393" r:id="rId45"/>
    <p:sldId id="427" r:id="rId46"/>
    <p:sldId id="369" r:id="rId47"/>
    <p:sldId id="428" r:id="rId48"/>
    <p:sldId id="329" r:id="rId49"/>
    <p:sldId id="429" r:id="rId50"/>
    <p:sldId id="431" r:id="rId51"/>
    <p:sldId id="433" r:id="rId52"/>
    <p:sldId id="434" r:id="rId53"/>
    <p:sldId id="435" r:id="rId54"/>
    <p:sldId id="436" r:id="rId55"/>
    <p:sldId id="440" r:id="rId56"/>
    <p:sldId id="399" r:id="rId57"/>
    <p:sldId id="318" r:id="rId58"/>
    <p:sldId id="304"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9A1687-1228-44A7-A2C2-E4091AAECBA9}" type="datetimeFigureOut">
              <a:rPr lang="en-AU" smtClean="0"/>
              <a:t>15/11/2020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82C356-D26F-44A7-A450-5595778BEEDC}" type="slidenum">
              <a:rPr lang="en-AU" smtClean="0"/>
              <a:t>‹#›</a:t>
            </a:fld>
            <a:endParaRPr lang="en-AU"/>
          </a:p>
        </p:txBody>
      </p:sp>
    </p:spTree>
    <p:extLst>
      <p:ext uri="{BB962C8B-B14F-4D97-AF65-F5344CB8AC3E}">
        <p14:creationId xmlns:p14="http://schemas.microsoft.com/office/powerpoint/2010/main" val="723104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0C82C356-D26F-44A7-A450-5595778BEEDC}" type="slidenum">
              <a:rPr lang="en-AU" smtClean="0"/>
              <a:t>56</a:t>
            </a:fld>
            <a:endParaRPr lang="en-AU"/>
          </a:p>
        </p:txBody>
      </p:sp>
    </p:spTree>
    <p:extLst>
      <p:ext uri="{BB962C8B-B14F-4D97-AF65-F5344CB8AC3E}">
        <p14:creationId xmlns:p14="http://schemas.microsoft.com/office/powerpoint/2010/main" val="2436436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D33941E-C0B7-4EF9-8477-3712D1DA30B5}" type="datetimeFigureOut">
              <a:rPr lang="en-AU" smtClean="0"/>
              <a:t>15/11/2020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77957DA-0E2B-4741-81DE-4B52E60A9262}" type="slidenum">
              <a:rPr lang="en-AU" smtClean="0"/>
              <a:t>‹#›</a:t>
            </a:fld>
            <a:endParaRPr lang="en-AU"/>
          </a:p>
        </p:txBody>
      </p:sp>
    </p:spTree>
    <p:extLst>
      <p:ext uri="{BB962C8B-B14F-4D97-AF65-F5344CB8AC3E}">
        <p14:creationId xmlns:p14="http://schemas.microsoft.com/office/powerpoint/2010/main" val="527520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33941E-C0B7-4EF9-8477-3712D1DA30B5}" type="datetimeFigureOut">
              <a:rPr lang="en-AU" smtClean="0"/>
              <a:t>15/11/2020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77957DA-0E2B-4741-81DE-4B52E60A9262}" type="slidenum">
              <a:rPr lang="en-AU" smtClean="0"/>
              <a:t>‹#›</a:t>
            </a:fld>
            <a:endParaRPr lang="en-AU"/>
          </a:p>
        </p:txBody>
      </p:sp>
    </p:spTree>
    <p:extLst>
      <p:ext uri="{BB962C8B-B14F-4D97-AF65-F5344CB8AC3E}">
        <p14:creationId xmlns:p14="http://schemas.microsoft.com/office/powerpoint/2010/main" val="1891699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33941E-C0B7-4EF9-8477-3712D1DA30B5}" type="datetimeFigureOut">
              <a:rPr lang="en-AU" smtClean="0"/>
              <a:t>15/11/2020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77957DA-0E2B-4741-81DE-4B52E60A9262}" type="slidenum">
              <a:rPr lang="en-AU" smtClean="0"/>
              <a:t>‹#›</a:t>
            </a:fld>
            <a:endParaRPr lang="en-AU"/>
          </a:p>
        </p:txBody>
      </p:sp>
    </p:spTree>
    <p:extLst>
      <p:ext uri="{BB962C8B-B14F-4D97-AF65-F5344CB8AC3E}">
        <p14:creationId xmlns:p14="http://schemas.microsoft.com/office/powerpoint/2010/main" val="487987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D33941E-C0B7-4EF9-8477-3712D1DA30B5}" type="datetimeFigureOut">
              <a:rPr lang="en-AU" smtClean="0"/>
              <a:t>15/11/2020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77957DA-0E2B-4741-81DE-4B52E60A9262}" type="slidenum">
              <a:rPr lang="en-AU" smtClean="0"/>
              <a:t>‹#›</a:t>
            </a:fld>
            <a:endParaRPr lang="en-AU"/>
          </a:p>
        </p:txBody>
      </p:sp>
    </p:spTree>
    <p:extLst>
      <p:ext uri="{BB962C8B-B14F-4D97-AF65-F5344CB8AC3E}">
        <p14:creationId xmlns:p14="http://schemas.microsoft.com/office/powerpoint/2010/main" val="4288578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D33941E-C0B7-4EF9-8477-3712D1DA30B5}" type="datetimeFigureOut">
              <a:rPr lang="en-AU" smtClean="0"/>
              <a:t>15/11/2020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77957DA-0E2B-4741-81DE-4B52E60A9262}" type="slidenum">
              <a:rPr lang="en-AU" smtClean="0"/>
              <a:t>‹#›</a:t>
            </a:fld>
            <a:endParaRPr lang="en-AU"/>
          </a:p>
        </p:txBody>
      </p:sp>
    </p:spTree>
    <p:extLst>
      <p:ext uri="{BB962C8B-B14F-4D97-AF65-F5344CB8AC3E}">
        <p14:creationId xmlns:p14="http://schemas.microsoft.com/office/powerpoint/2010/main" val="1073199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D33941E-C0B7-4EF9-8477-3712D1DA30B5}" type="datetimeFigureOut">
              <a:rPr lang="en-AU" smtClean="0"/>
              <a:t>15/11/2020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77957DA-0E2B-4741-81DE-4B52E60A9262}" type="slidenum">
              <a:rPr lang="en-AU" smtClean="0"/>
              <a:t>‹#›</a:t>
            </a:fld>
            <a:endParaRPr lang="en-AU"/>
          </a:p>
        </p:txBody>
      </p:sp>
    </p:spTree>
    <p:extLst>
      <p:ext uri="{BB962C8B-B14F-4D97-AF65-F5344CB8AC3E}">
        <p14:creationId xmlns:p14="http://schemas.microsoft.com/office/powerpoint/2010/main" val="115955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33941E-C0B7-4EF9-8477-3712D1DA30B5}" type="datetimeFigureOut">
              <a:rPr lang="en-AU" smtClean="0"/>
              <a:t>15/11/2020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77957DA-0E2B-4741-81DE-4B52E60A9262}" type="slidenum">
              <a:rPr lang="en-AU" smtClean="0"/>
              <a:t>‹#›</a:t>
            </a:fld>
            <a:endParaRPr lang="en-AU"/>
          </a:p>
        </p:txBody>
      </p:sp>
    </p:spTree>
    <p:extLst>
      <p:ext uri="{BB962C8B-B14F-4D97-AF65-F5344CB8AC3E}">
        <p14:creationId xmlns:p14="http://schemas.microsoft.com/office/powerpoint/2010/main" val="1267560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33941E-C0B7-4EF9-8477-3712D1DA30B5}" type="datetimeFigureOut">
              <a:rPr lang="en-AU" smtClean="0"/>
              <a:t>15/11/2020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77957DA-0E2B-4741-81DE-4B52E60A9262}" type="slidenum">
              <a:rPr lang="en-AU" smtClean="0"/>
              <a:t>‹#›</a:t>
            </a:fld>
            <a:endParaRPr lang="en-AU"/>
          </a:p>
        </p:txBody>
      </p:sp>
    </p:spTree>
    <p:extLst>
      <p:ext uri="{BB962C8B-B14F-4D97-AF65-F5344CB8AC3E}">
        <p14:creationId xmlns:p14="http://schemas.microsoft.com/office/powerpoint/2010/main" val="3072622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33941E-C0B7-4EF9-8477-3712D1DA30B5}" type="datetimeFigureOut">
              <a:rPr lang="en-AU" smtClean="0"/>
              <a:t>15/11/2020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77957DA-0E2B-4741-81DE-4B52E60A9262}" type="slidenum">
              <a:rPr lang="en-AU" smtClean="0"/>
              <a:t>‹#›</a:t>
            </a:fld>
            <a:endParaRPr lang="en-AU"/>
          </a:p>
        </p:txBody>
      </p:sp>
    </p:spTree>
    <p:extLst>
      <p:ext uri="{BB962C8B-B14F-4D97-AF65-F5344CB8AC3E}">
        <p14:creationId xmlns:p14="http://schemas.microsoft.com/office/powerpoint/2010/main" val="407996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33941E-C0B7-4EF9-8477-3712D1DA30B5}" type="datetimeFigureOut">
              <a:rPr lang="en-AU" smtClean="0"/>
              <a:t>15/11/2020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77957DA-0E2B-4741-81DE-4B52E60A9262}" type="slidenum">
              <a:rPr lang="en-AU" smtClean="0"/>
              <a:t>‹#›</a:t>
            </a:fld>
            <a:endParaRPr lang="en-AU"/>
          </a:p>
        </p:txBody>
      </p:sp>
    </p:spTree>
    <p:extLst>
      <p:ext uri="{BB962C8B-B14F-4D97-AF65-F5344CB8AC3E}">
        <p14:creationId xmlns:p14="http://schemas.microsoft.com/office/powerpoint/2010/main" val="3404504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33941E-C0B7-4EF9-8477-3712D1DA30B5}" type="datetimeFigureOut">
              <a:rPr lang="en-AU" smtClean="0"/>
              <a:t>15/11/2020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77957DA-0E2B-4741-81DE-4B52E60A9262}" type="slidenum">
              <a:rPr lang="en-AU" smtClean="0"/>
              <a:t>‹#›</a:t>
            </a:fld>
            <a:endParaRPr lang="en-AU"/>
          </a:p>
        </p:txBody>
      </p:sp>
    </p:spTree>
    <p:extLst>
      <p:ext uri="{BB962C8B-B14F-4D97-AF65-F5344CB8AC3E}">
        <p14:creationId xmlns:p14="http://schemas.microsoft.com/office/powerpoint/2010/main" val="92317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33941E-C0B7-4EF9-8477-3712D1DA30B5}" type="datetimeFigureOut">
              <a:rPr lang="en-AU" smtClean="0"/>
              <a:t>15/11/2020</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957DA-0E2B-4741-81DE-4B52E60A9262}" type="slidenum">
              <a:rPr lang="en-AU" smtClean="0"/>
              <a:t>‹#›</a:t>
            </a:fld>
            <a:endParaRPr lang="en-AU"/>
          </a:p>
        </p:txBody>
      </p:sp>
    </p:spTree>
    <p:extLst>
      <p:ext uri="{BB962C8B-B14F-4D97-AF65-F5344CB8AC3E}">
        <p14:creationId xmlns:p14="http://schemas.microsoft.com/office/powerpoint/2010/main" val="70495950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23.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image" Target="../media/image33.jpg"/><Relationship Id="rId18" Type="http://schemas.openxmlformats.org/officeDocument/2006/relationships/image" Target="../media/image38.jpg"/><Relationship Id="rId3" Type="http://schemas.openxmlformats.org/officeDocument/2006/relationships/image" Target="../media/image23.jpeg"/><Relationship Id="rId7" Type="http://schemas.openxmlformats.org/officeDocument/2006/relationships/image" Target="../media/image27.jpg"/><Relationship Id="rId12" Type="http://schemas.openxmlformats.org/officeDocument/2006/relationships/image" Target="../media/image32.jpg"/><Relationship Id="rId17" Type="http://schemas.openxmlformats.org/officeDocument/2006/relationships/image" Target="../media/image37.jpg"/><Relationship Id="rId2" Type="http://schemas.openxmlformats.org/officeDocument/2006/relationships/image" Target="../media/image22.jpg"/><Relationship Id="rId16"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26.jpg"/><Relationship Id="rId11" Type="http://schemas.openxmlformats.org/officeDocument/2006/relationships/image" Target="../media/image31.jpg"/><Relationship Id="rId5" Type="http://schemas.openxmlformats.org/officeDocument/2006/relationships/image" Target="../media/image25.jpg"/><Relationship Id="rId15" Type="http://schemas.openxmlformats.org/officeDocument/2006/relationships/image" Target="../media/image35.jpeg"/><Relationship Id="rId10" Type="http://schemas.openxmlformats.org/officeDocument/2006/relationships/image" Target="../media/image30.jpeg"/><Relationship Id="rId19" Type="http://schemas.openxmlformats.org/officeDocument/2006/relationships/image" Target="../media/image39.jpg"/><Relationship Id="rId4" Type="http://schemas.openxmlformats.org/officeDocument/2006/relationships/image" Target="../media/image24.jpeg"/><Relationship Id="rId9" Type="http://schemas.openxmlformats.org/officeDocument/2006/relationships/image" Target="../media/image29.jpg"/><Relationship Id="rId14" Type="http://schemas.openxmlformats.org/officeDocument/2006/relationships/image" Target="../media/image34.jpg"/></Relationships>
</file>

<file path=ppt/slides/_rels/slide2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Philosophy and Cultural Diversity</a:t>
            </a:r>
            <a:endParaRPr lang="en-AU"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7080" y="0"/>
            <a:ext cx="6417839" cy="6858000"/>
          </a:xfrm>
          <a:prstGeom prst="rect">
            <a:avLst/>
          </a:prstGeom>
        </p:spPr>
      </p:pic>
    </p:spTree>
    <p:extLst>
      <p:ext uri="{BB962C8B-B14F-4D97-AF65-F5344CB8AC3E}">
        <p14:creationId xmlns:p14="http://schemas.microsoft.com/office/powerpoint/2010/main" val="14407083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9788" y="1398903"/>
            <a:ext cx="10561321" cy="4087497"/>
          </a:xfrm>
        </p:spPr>
        <p:txBody>
          <a:bodyPr>
            <a:normAutofit/>
          </a:bodyPr>
          <a:lstStyle/>
          <a:p>
            <a:pPr marL="0" indent="0">
              <a:buNone/>
            </a:pPr>
            <a:r>
              <a:rPr lang="en-AU" sz="4000" dirty="0" smtClean="0">
                <a:latin typeface="Cambria" panose="02040503050406030204" pitchFamily="18" charset="0"/>
                <a:ea typeface="Cambria" panose="02040503050406030204" pitchFamily="18" charset="0"/>
              </a:rPr>
              <a:t>The Argument:</a:t>
            </a:r>
          </a:p>
          <a:p>
            <a:pPr marL="0" indent="0">
              <a:buNone/>
            </a:pPr>
            <a:endParaRPr lang="en-AU" sz="4000" dirty="0">
              <a:latin typeface="Cambria" panose="02040503050406030204" pitchFamily="18" charset="0"/>
              <a:ea typeface="Cambria" panose="02040503050406030204" pitchFamily="18" charset="0"/>
            </a:endParaRPr>
          </a:p>
          <a:p>
            <a:pPr marL="0" indent="0">
              <a:buNone/>
            </a:pPr>
            <a:r>
              <a:rPr lang="en-AU" sz="4000" dirty="0" smtClean="0">
                <a:latin typeface="Cambria" panose="02040503050406030204" pitchFamily="18" charset="0"/>
                <a:ea typeface="Cambria" panose="02040503050406030204" pitchFamily="18" charset="0"/>
              </a:rPr>
              <a:t>Philosophy </a:t>
            </a:r>
            <a:r>
              <a:rPr lang="en-AU" sz="4000" dirty="0">
                <a:latin typeface="Cambria" panose="02040503050406030204" pitchFamily="18" charset="0"/>
                <a:ea typeface="Cambria" panose="02040503050406030204" pitchFamily="18" charset="0"/>
              </a:rPr>
              <a:t>should be ‘opened up’, ‘liberated’, or ‘taken back’, so that it can finally reflect the diversity of the world’s philosophical </a:t>
            </a:r>
            <a:r>
              <a:rPr lang="en-AU" sz="4000" dirty="0" smtClean="0">
                <a:latin typeface="Cambria" panose="02040503050406030204" pitchFamily="18" charset="0"/>
                <a:ea typeface="Cambria" panose="02040503050406030204" pitchFamily="18" charset="0"/>
              </a:rPr>
              <a:t>traditions.</a:t>
            </a:r>
            <a:endParaRPr lang="en-AU" sz="4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16641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9057" y="1337945"/>
            <a:ext cx="9551125" cy="4514215"/>
          </a:xfrm>
        </p:spPr>
        <p:txBody>
          <a:bodyPr>
            <a:normAutofit/>
          </a:bodyPr>
          <a:lstStyle/>
          <a:p>
            <a:pPr marL="0" indent="0">
              <a:buNone/>
            </a:pPr>
            <a:r>
              <a:rPr lang="en-AU" sz="3600" dirty="0" smtClean="0">
                <a:latin typeface="Cambria" panose="02040503050406030204" pitchFamily="18" charset="0"/>
                <a:ea typeface="Cambria" panose="02040503050406030204" pitchFamily="18" charset="0"/>
              </a:rPr>
              <a:t>However…</a:t>
            </a:r>
          </a:p>
          <a:p>
            <a:pPr marL="0" indent="0">
              <a:buNone/>
            </a:pPr>
            <a:endParaRPr lang="en-AU" sz="3600" dirty="0" smtClean="0">
              <a:latin typeface="Cambria" panose="02040503050406030204" pitchFamily="18" charset="0"/>
              <a:ea typeface="Cambria" panose="02040503050406030204" pitchFamily="18" charset="0"/>
            </a:endParaRPr>
          </a:p>
          <a:p>
            <a:pPr marL="0" indent="0">
              <a:buNone/>
            </a:pPr>
            <a:r>
              <a:rPr lang="en-AU" sz="3600" dirty="0" smtClean="0">
                <a:latin typeface="Cambria" panose="02040503050406030204" pitchFamily="18" charset="0"/>
                <a:ea typeface="Cambria" panose="02040503050406030204" pitchFamily="18" charset="0"/>
              </a:rPr>
              <a:t>Criticisms </a:t>
            </a:r>
            <a:r>
              <a:rPr lang="en-AU" sz="3600" dirty="0">
                <a:latin typeface="Cambria" panose="02040503050406030204" pitchFamily="18" charset="0"/>
                <a:ea typeface="Cambria" panose="02040503050406030204" pitchFamily="18" charset="0"/>
              </a:rPr>
              <a:t>of philosophy for being ‘Eurocentric’, </a:t>
            </a:r>
            <a:r>
              <a:rPr lang="en-AU" sz="3600" dirty="0" smtClean="0">
                <a:latin typeface="Cambria" panose="02040503050406030204" pitchFamily="18" charset="0"/>
                <a:ea typeface="Cambria" panose="02040503050406030204" pitchFamily="18" charset="0"/>
              </a:rPr>
              <a:t>are not as straight forward as we </a:t>
            </a:r>
            <a:r>
              <a:rPr lang="en-AU" sz="3600" dirty="0">
                <a:latin typeface="Cambria" panose="02040503050406030204" pitchFamily="18" charset="0"/>
                <a:ea typeface="Cambria" panose="02040503050406030204" pitchFamily="18" charset="0"/>
              </a:rPr>
              <a:t>might assume.</a:t>
            </a:r>
          </a:p>
        </p:txBody>
      </p:sp>
    </p:spTree>
    <p:extLst>
      <p:ext uri="{BB962C8B-B14F-4D97-AF65-F5344CB8AC3E}">
        <p14:creationId xmlns:p14="http://schemas.microsoft.com/office/powerpoint/2010/main" val="33885281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6382"/>
            <a:ext cx="10515600" cy="1325563"/>
          </a:xfrm>
        </p:spPr>
        <p:txBody>
          <a:bodyPr/>
          <a:lstStyle/>
          <a:p>
            <a:r>
              <a:rPr lang="en-AU" dirty="0" smtClean="0">
                <a:latin typeface="Cambria" panose="02040503050406030204" pitchFamily="18" charset="0"/>
                <a:ea typeface="Cambria" panose="02040503050406030204" pitchFamily="18" charset="0"/>
              </a:rPr>
              <a:t>Sections:</a:t>
            </a:r>
            <a:endParaRPr lang="en-AU"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1160418" y="2238103"/>
            <a:ext cx="9455331" cy="3344090"/>
          </a:xfrm>
        </p:spPr>
        <p:txBody>
          <a:bodyPr>
            <a:noAutofit/>
          </a:bodyPr>
          <a:lstStyle/>
          <a:p>
            <a:pPr marL="514350" lvl="0" indent="-514350">
              <a:buAutoNum type="arabicPeriod"/>
            </a:pPr>
            <a:r>
              <a:rPr lang="en-AU" dirty="0" smtClean="0">
                <a:latin typeface="Cambria" panose="02040503050406030204" pitchFamily="18" charset="0"/>
                <a:ea typeface="Cambria" panose="02040503050406030204" pitchFamily="18" charset="0"/>
              </a:rPr>
              <a:t>Statues and Dead White Men</a:t>
            </a:r>
          </a:p>
          <a:p>
            <a:pPr marL="514350" lvl="0" indent="-514350">
              <a:buAutoNum type="arabicPeriod"/>
            </a:pPr>
            <a:endParaRPr lang="en-AU" dirty="0" smtClean="0">
              <a:latin typeface="Cambria" panose="02040503050406030204" pitchFamily="18" charset="0"/>
              <a:ea typeface="Cambria" panose="02040503050406030204" pitchFamily="18" charset="0"/>
            </a:endParaRPr>
          </a:p>
          <a:p>
            <a:pPr marL="514350" lvl="0" indent="-514350">
              <a:buAutoNum type="arabicPeriod"/>
            </a:pPr>
            <a:r>
              <a:rPr lang="en-AU" dirty="0" smtClean="0">
                <a:latin typeface="Cambria" panose="02040503050406030204" pitchFamily="18" charset="0"/>
                <a:ea typeface="Cambria" panose="02040503050406030204" pitchFamily="18" charset="0"/>
              </a:rPr>
              <a:t>The Eurocentrism of Philosophy</a:t>
            </a:r>
          </a:p>
          <a:p>
            <a:pPr marL="514350" lvl="0" indent="-514350">
              <a:buAutoNum type="arabicPeriod"/>
            </a:pPr>
            <a:endParaRPr lang="en-AU" dirty="0">
              <a:latin typeface="Cambria" panose="02040503050406030204" pitchFamily="18" charset="0"/>
              <a:ea typeface="Cambria" panose="02040503050406030204" pitchFamily="18" charset="0"/>
            </a:endParaRPr>
          </a:p>
          <a:p>
            <a:pPr marL="514350" lvl="0" indent="-514350">
              <a:buAutoNum type="arabicPeriod"/>
            </a:pPr>
            <a:r>
              <a:rPr lang="en-AU" dirty="0" smtClean="0">
                <a:latin typeface="Cambria" panose="02040503050406030204" pitchFamily="18" charset="0"/>
                <a:ea typeface="Cambria" panose="02040503050406030204" pitchFamily="18" charset="0"/>
              </a:rPr>
              <a:t>Multicultural Philosophy as European Project</a:t>
            </a:r>
          </a:p>
          <a:p>
            <a:pPr marL="514350" lvl="0" indent="-514350">
              <a:buAutoNum type="arabicPeriod"/>
            </a:pPr>
            <a:endParaRPr lang="en-AU" dirty="0" smtClean="0">
              <a:latin typeface="Cambria" panose="02040503050406030204" pitchFamily="18" charset="0"/>
              <a:ea typeface="Cambria" panose="02040503050406030204" pitchFamily="18" charset="0"/>
            </a:endParaRPr>
          </a:p>
          <a:p>
            <a:pPr marL="514350" lvl="0" indent="-514350">
              <a:buAutoNum type="arabicPeriod"/>
            </a:pPr>
            <a:r>
              <a:rPr lang="en-AU" dirty="0" smtClean="0">
                <a:latin typeface="Cambria" panose="02040503050406030204" pitchFamily="18" charset="0"/>
                <a:ea typeface="Cambria" panose="02040503050406030204" pitchFamily="18" charset="0"/>
              </a:rPr>
              <a:t>‘The Free Marketplace of Ideas’</a:t>
            </a:r>
            <a:endParaRPr lang="en-A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728696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56709" y="2930598"/>
            <a:ext cx="7123611" cy="1458522"/>
          </a:xfrm>
        </p:spPr>
        <p:txBody>
          <a:bodyPr>
            <a:normAutofit/>
          </a:bodyPr>
          <a:lstStyle/>
          <a:p>
            <a:pPr marL="0" indent="0">
              <a:buNone/>
            </a:pPr>
            <a:r>
              <a:rPr lang="en-AU" sz="3600" u="sng" dirty="0" smtClean="0">
                <a:latin typeface="Cambria" panose="02040503050406030204" pitchFamily="18" charset="0"/>
                <a:ea typeface="Cambria" panose="02040503050406030204" pitchFamily="18" charset="0"/>
              </a:rPr>
              <a:t>Statues and </a:t>
            </a:r>
            <a:r>
              <a:rPr lang="en-AU" sz="3600" u="sng" dirty="0">
                <a:latin typeface="Cambria" panose="02040503050406030204" pitchFamily="18" charset="0"/>
                <a:ea typeface="Cambria" panose="02040503050406030204" pitchFamily="18" charset="0"/>
              </a:rPr>
              <a:t>Dead White </a:t>
            </a:r>
            <a:r>
              <a:rPr lang="en-AU" sz="3600" u="sng" dirty="0" smtClean="0">
                <a:latin typeface="Cambria" panose="02040503050406030204" pitchFamily="18" charset="0"/>
                <a:ea typeface="Cambria" panose="02040503050406030204" pitchFamily="18" charset="0"/>
              </a:rPr>
              <a:t>Men</a:t>
            </a:r>
            <a:endParaRPr lang="en-AU" sz="3600" u="sng" dirty="0">
              <a:latin typeface="Cambria" panose="02040503050406030204" pitchFamily="18" charset="0"/>
              <a:ea typeface="Cambria" panose="02040503050406030204" pitchFamily="18" charset="0"/>
            </a:endParaRPr>
          </a:p>
        </p:txBody>
      </p:sp>
      <p:sp>
        <p:nvSpPr>
          <p:cNvPr id="2" name="TextBox 1"/>
          <p:cNvSpPr txBox="1"/>
          <p:nvPr/>
        </p:nvSpPr>
        <p:spPr>
          <a:xfrm>
            <a:off x="5486399" y="1384662"/>
            <a:ext cx="5408023" cy="1107996"/>
          </a:xfrm>
          <a:prstGeom prst="rect">
            <a:avLst/>
          </a:prstGeom>
          <a:noFill/>
        </p:spPr>
        <p:txBody>
          <a:bodyPr wrap="square" rtlCol="0">
            <a:spAutoFit/>
          </a:bodyPr>
          <a:lstStyle/>
          <a:p>
            <a:r>
              <a:rPr lang="en-AU" sz="6600" dirty="0" smtClean="0">
                <a:latin typeface="Century" panose="02040604050505020304" pitchFamily="18" charset="0"/>
              </a:rPr>
              <a:t>1</a:t>
            </a:r>
            <a:endParaRPr lang="en-AU" sz="6600" dirty="0">
              <a:latin typeface="Century" panose="02040604050505020304" pitchFamily="18" charset="0"/>
            </a:endParaRPr>
          </a:p>
        </p:txBody>
      </p:sp>
    </p:spTree>
    <p:extLst>
      <p:ext uri="{BB962C8B-B14F-4D97-AF65-F5344CB8AC3E}">
        <p14:creationId xmlns:p14="http://schemas.microsoft.com/office/powerpoint/2010/main" val="13769042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Tree>
    <p:extLst>
      <p:ext uri="{BB962C8B-B14F-4D97-AF65-F5344CB8AC3E}">
        <p14:creationId xmlns:p14="http://schemas.microsoft.com/office/powerpoint/2010/main" val="11810323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31040" cy="6823710"/>
          </a:xfrm>
          <a:prstGeom prst="rect">
            <a:avLst/>
          </a:prstGeom>
        </p:spPr>
      </p:pic>
    </p:spTree>
    <p:extLst>
      <p:ext uri="{BB962C8B-B14F-4D97-AF65-F5344CB8AC3E}">
        <p14:creationId xmlns:p14="http://schemas.microsoft.com/office/powerpoint/2010/main" val="19701497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466026" cy="6858000"/>
          </a:xfrm>
          <a:prstGeom prst="rect">
            <a:avLst/>
          </a:prstGeom>
        </p:spPr>
      </p:pic>
      <p:sp>
        <p:nvSpPr>
          <p:cNvPr id="5" name="TextBox 4"/>
          <p:cNvSpPr txBox="1"/>
          <p:nvPr/>
        </p:nvSpPr>
        <p:spPr>
          <a:xfrm>
            <a:off x="4824549" y="879567"/>
            <a:ext cx="6418217" cy="4247317"/>
          </a:xfrm>
          <a:prstGeom prst="rect">
            <a:avLst/>
          </a:prstGeom>
          <a:noFill/>
        </p:spPr>
        <p:txBody>
          <a:bodyPr wrap="square" rtlCol="0">
            <a:spAutoFit/>
          </a:bodyPr>
          <a:lstStyle/>
          <a:p>
            <a:pPr algn="just"/>
            <a:r>
              <a:rPr lang="en-AU" sz="2800" dirty="0" smtClean="0">
                <a:latin typeface="Cambria" panose="02040503050406030204" pitchFamily="18" charset="0"/>
                <a:ea typeface="Cambria" panose="02040503050406030204" pitchFamily="18" charset="0"/>
              </a:rPr>
              <a:t>“Prime </a:t>
            </a:r>
            <a:r>
              <a:rPr lang="en-AU" sz="2800" dirty="0">
                <a:latin typeface="Cambria" panose="02040503050406030204" pitchFamily="18" charset="0"/>
                <a:ea typeface="Cambria" panose="02040503050406030204" pitchFamily="18" charset="0"/>
              </a:rPr>
              <a:t>Minister Malcolm Turnbull likened the act to the historical revision undertaken by Soviet dictator Joseph Stalin, describing it as a </a:t>
            </a:r>
            <a:r>
              <a:rPr lang="en-AU" sz="2800" dirty="0" smtClean="0">
                <a:latin typeface="Cambria" panose="02040503050406030204" pitchFamily="18" charset="0"/>
                <a:ea typeface="Cambria" panose="02040503050406030204" pitchFamily="18" charset="0"/>
              </a:rPr>
              <a:t>‘</a:t>
            </a:r>
            <a:r>
              <a:rPr lang="en-AU" sz="2800" i="1" dirty="0" smtClean="0">
                <a:latin typeface="Cambria" panose="02040503050406030204" pitchFamily="18" charset="0"/>
                <a:ea typeface="Cambria" panose="02040503050406030204" pitchFamily="18" charset="0"/>
              </a:rPr>
              <a:t>deeply </a:t>
            </a:r>
            <a:r>
              <a:rPr lang="en-AU" sz="2800" i="1" dirty="0">
                <a:latin typeface="Cambria" panose="02040503050406030204" pitchFamily="18" charset="0"/>
                <a:ea typeface="Cambria" panose="02040503050406030204" pitchFamily="18" charset="0"/>
              </a:rPr>
              <a:t>disturbing and totalitarian campaign to not just challenge our history but to deny it and obliterate </a:t>
            </a:r>
            <a:r>
              <a:rPr lang="en-AU" sz="2800" i="1" dirty="0" smtClean="0">
                <a:latin typeface="Cambria" panose="02040503050406030204" pitchFamily="18" charset="0"/>
                <a:ea typeface="Cambria" panose="02040503050406030204" pitchFamily="18" charset="0"/>
              </a:rPr>
              <a:t>it</a:t>
            </a:r>
            <a:r>
              <a:rPr lang="en-AU" sz="2800" dirty="0" smtClean="0">
                <a:latin typeface="Cambria" panose="02040503050406030204" pitchFamily="18" charset="0"/>
                <a:ea typeface="Cambria" panose="02040503050406030204" pitchFamily="18" charset="0"/>
              </a:rPr>
              <a:t>’.”</a:t>
            </a:r>
          </a:p>
          <a:p>
            <a:endParaRPr lang="en-AU" sz="2800" dirty="0">
              <a:latin typeface="Cambria" panose="02040503050406030204" pitchFamily="18" charset="0"/>
              <a:ea typeface="Cambria" panose="02040503050406030204" pitchFamily="18" charset="0"/>
            </a:endParaRPr>
          </a:p>
          <a:p>
            <a:pPr lvl="0"/>
            <a:r>
              <a:rPr lang="en-AU" sz="2800" dirty="0">
                <a:latin typeface="Cambria" panose="02040503050406030204" pitchFamily="18" charset="0"/>
                <a:ea typeface="Cambria" panose="02040503050406030204" pitchFamily="18" charset="0"/>
              </a:rPr>
              <a:t>SMH, April 2018</a:t>
            </a:r>
          </a:p>
          <a:p>
            <a:endParaRPr lang="en-AU" dirty="0"/>
          </a:p>
        </p:txBody>
      </p:sp>
    </p:spTree>
    <p:extLst>
      <p:ext uri="{BB962C8B-B14F-4D97-AF65-F5344CB8AC3E}">
        <p14:creationId xmlns:p14="http://schemas.microsoft.com/office/powerpoint/2010/main" val="5900299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2371" y="2609397"/>
            <a:ext cx="10515600" cy="4351338"/>
          </a:xfrm>
        </p:spPr>
        <p:txBody>
          <a:bodyPr>
            <a:normAutofit/>
          </a:bodyPr>
          <a:lstStyle/>
          <a:p>
            <a:pPr marL="0" indent="0">
              <a:buNone/>
            </a:pPr>
            <a:r>
              <a:rPr lang="en-AU" sz="3600" dirty="0" smtClean="0">
                <a:latin typeface="Cambria" panose="02040503050406030204" pitchFamily="18" charset="0"/>
                <a:ea typeface="Cambria" panose="02040503050406030204" pitchFamily="18" charset="0"/>
              </a:rPr>
              <a:t>Historical </a:t>
            </a:r>
            <a:r>
              <a:rPr lang="en-AU" sz="3600" dirty="0">
                <a:latin typeface="Cambria" panose="02040503050406030204" pitchFamily="18" charset="0"/>
                <a:ea typeface="Cambria" panose="02040503050406030204" pitchFamily="18" charset="0"/>
              </a:rPr>
              <a:t>revisionism is </a:t>
            </a:r>
            <a:r>
              <a:rPr lang="en-AU" sz="3600" dirty="0" smtClean="0">
                <a:latin typeface="Cambria" panose="02040503050406030204" pitchFamily="18" charset="0"/>
                <a:ea typeface="Cambria" panose="02040503050406030204" pitchFamily="18" charset="0"/>
              </a:rPr>
              <a:t>now an important part </a:t>
            </a:r>
            <a:r>
              <a:rPr lang="en-AU" sz="3600" dirty="0">
                <a:latin typeface="Cambria" panose="02040503050406030204" pitchFamily="18" charset="0"/>
                <a:ea typeface="Cambria" panose="02040503050406030204" pitchFamily="18" charset="0"/>
              </a:rPr>
              <a:t>of </a:t>
            </a:r>
            <a:r>
              <a:rPr lang="en-AU" sz="3600" dirty="0" smtClean="0">
                <a:latin typeface="Cambria" panose="02040503050406030204" pitchFamily="18" charset="0"/>
                <a:ea typeface="Cambria" panose="02040503050406030204" pitchFamily="18" charset="0"/>
              </a:rPr>
              <a:t>a progressive </a:t>
            </a:r>
            <a:r>
              <a:rPr lang="en-AU" sz="3600" dirty="0">
                <a:latin typeface="Cambria" panose="02040503050406030204" pitchFamily="18" charset="0"/>
                <a:ea typeface="Cambria" panose="02040503050406030204" pitchFamily="18" charset="0"/>
              </a:rPr>
              <a:t>politics of </a:t>
            </a:r>
            <a:r>
              <a:rPr lang="en-AU" sz="3600" dirty="0" smtClean="0">
                <a:latin typeface="Cambria" panose="02040503050406030204" pitchFamily="18" charset="0"/>
                <a:ea typeface="Cambria" panose="02040503050406030204" pitchFamily="18" charset="0"/>
              </a:rPr>
              <a:t>identity.</a:t>
            </a:r>
            <a:endParaRPr lang="en-AU"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891338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50" y="1"/>
            <a:ext cx="12204249" cy="6851122"/>
          </a:xfrm>
          <a:prstGeom prst="rect">
            <a:avLst/>
          </a:prstGeom>
        </p:spPr>
      </p:pic>
    </p:spTree>
    <p:extLst>
      <p:ext uri="{BB962C8B-B14F-4D97-AF65-F5344CB8AC3E}">
        <p14:creationId xmlns:p14="http://schemas.microsoft.com/office/powerpoint/2010/main" val="35208737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AU" b="1" dirty="0" smtClean="0"/>
          </a:p>
          <a:p>
            <a:pPr marL="0" indent="0">
              <a:buNone/>
            </a:pPr>
            <a:r>
              <a:rPr lang="en-AU" b="1" dirty="0" smtClean="0"/>
              <a:t>Oh</a:t>
            </a:r>
            <a:r>
              <a:rPr lang="en-AU" b="1" dirty="0"/>
              <a:t>! What a Lovely Culture War</a:t>
            </a:r>
            <a:endParaRPr lang="en-AU" dirty="0"/>
          </a:p>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54306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1355" y="0"/>
            <a:ext cx="5749290" cy="6858000"/>
          </a:xfrm>
          <a:prstGeom prst="rect">
            <a:avLst/>
          </a:prstGeom>
        </p:spPr>
      </p:pic>
    </p:spTree>
    <p:extLst>
      <p:ext uri="{BB962C8B-B14F-4D97-AF65-F5344CB8AC3E}">
        <p14:creationId xmlns:p14="http://schemas.microsoft.com/office/powerpoint/2010/main" val="14241070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622077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4034" y="9956"/>
            <a:ext cx="9135291" cy="6848044"/>
          </a:xfrm>
          <a:prstGeom prst="rect">
            <a:avLst/>
          </a:prstGeom>
        </p:spPr>
      </p:pic>
    </p:spTree>
    <p:extLst>
      <p:ext uri="{BB962C8B-B14F-4D97-AF65-F5344CB8AC3E}">
        <p14:creationId xmlns:p14="http://schemas.microsoft.com/office/powerpoint/2010/main" val="17428695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19750" cy="6836251"/>
          </a:xfrm>
          <a:prstGeom prst="rect">
            <a:avLst/>
          </a:prstGeom>
        </p:spPr>
      </p:pic>
      <p:sp>
        <p:nvSpPr>
          <p:cNvPr id="6" name="Rectangle 5"/>
          <p:cNvSpPr/>
          <p:nvPr/>
        </p:nvSpPr>
        <p:spPr>
          <a:xfrm>
            <a:off x="5155474" y="392617"/>
            <a:ext cx="6357257" cy="5626797"/>
          </a:xfrm>
          <a:prstGeom prst="rect">
            <a:avLst/>
          </a:prstGeom>
        </p:spPr>
        <p:txBody>
          <a:bodyPr wrap="square">
            <a:spAutoFit/>
          </a:bodyPr>
          <a:lstStyle/>
          <a:p>
            <a:pPr algn="just">
              <a:lnSpc>
                <a:spcPct val="107000"/>
              </a:lnSpc>
              <a:spcAft>
                <a:spcPts val="800"/>
              </a:spcAft>
            </a:pPr>
            <a:r>
              <a:rPr lang="en-AU" sz="2600" dirty="0">
                <a:latin typeface="Cambria" panose="02040503050406030204" pitchFamily="18" charset="0"/>
                <a:ea typeface="Cambria" panose="02040503050406030204" pitchFamily="18" charset="0"/>
                <a:cs typeface="Times New Roman" panose="02020603050405020304" pitchFamily="18" charset="0"/>
              </a:rPr>
              <a:t>God who gave us life gave us liberty. Can the liberties of a nation be secure when we have removed a conviction that these liberties are the gift of God? Indeed I tremble for my country when I reflect that God is just, that his justice cannot sleep forever. Commerce between master and slave is despotism. </a:t>
            </a:r>
            <a:r>
              <a:rPr lang="en-AU" sz="2600" b="1" u="sng" dirty="0">
                <a:latin typeface="Cambria" panose="02040503050406030204" pitchFamily="18" charset="0"/>
                <a:ea typeface="Cambria" panose="02040503050406030204" pitchFamily="18" charset="0"/>
                <a:cs typeface="Times New Roman" panose="02020603050405020304" pitchFamily="18" charset="0"/>
              </a:rPr>
              <a:t>Nothing is more certainly written in the book of fate than that these people are to be </a:t>
            </a:r>
            <a:r>
              <a:rPr lang="en-AU" sz="2600" b="1" u="sng" dirty="0" smtClean="0">
                <a:latin typeface="Cambria" panose="02040503050406030204" pitchFamily="18" charset="0"/>
                <a:ea typeface="Cambria" panose="02040503050406030204" pitchFamily="18" charset="0"/>
                <a:cs typeface="Times New Roman" panose="02020603050405020304" pitchFamily="18" charset="0"/>
              </a:rPr>
              <a:t>free.</a:t>
            </a:r>
            <a:r>
              <a:rPr lang="en-AU" sz="2600" b="1" dirty="0" smtClean="0">
                <a:latin typeface="Cambria" panose="02040503050406030204" pitchFamily="18" charset="0"/>
                <a:ea typeface="Cambria" panose="02040503050406030204" pitchFamily="18" charset="0"/>
                <a:cs typeface="Times New Roman" panose="02020603050405020304" pitchFamily="18" charset="0"/>
              </a:rPr>
              <a:t> </a:t>
            </a:r>
            <a:r>
              <a:rPr lang="en-AU" sz="2600" dirty="0" smtClean="0">
                <a:latin typeface="Cambria" panose="02040503050406030204" pitchFamily="18" charset="0"/>
                <a:ea typeface="Cambria" panose="02040503050406030204" pitchFamily="18" charset="0"/>
                <a:cs typeface="Times New Roman" panose="02020603050405020304" pitchFamily="18" charset="0"/>
              </a:rPr>
              <a:t>Establish the law for educating the common people. This it is the business of the state to effect and on a general plan.</a:t>
            </a:r>
            <a:endParaRPr lang="en-AU" sz="2600" u="sng"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48667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0085" y="1546950"/>
            <a:ext cx="9498874" cy="4340045"/>
          </a:xfrm>
        </p:spPr>
        <p:txBody>
          <a:bodyPr>
            <a:normAutofit/>
          </a:bodyPr>
          <a:lstStyle/>
          <a:p>
            <a:pPr marL="0" indent="0">
              <a:buNone/>
            </a:pPr>
            <a:r>
              <a:rPr lang="en-AU" sz="3200" dirty="0" smtClean="0">
                <a:latin typeface="Cambria" panose="02040503050406030204" pitchFamily="18" charset="0"/>
                <a:ea typeface="Cambria" panose="02040503050406030204" pitchFamily="18" charset="0"/>
              </a:rPr>
              <a:t>“…Nor is it less certain that the two races, equally free, cannot live in the same government. Nature, habit, opinion has drawn indelible lines of distinction between them.”</a:t>
            </a:r>
          </a:p>
          <a:p>
            <a:pPr marL="0" indent="0">
              <a:buNone/>
            </a:pPr>
            <a:endParaRPr lang="en-AU" sz="3200" dirty="0" smtClean="0">
              <a:latin typeface="Cambria" panose="02040503050406030204" pitchFamily="18" charset="0"/>
              <a:ea typeface="Cambria" panose="02040503050406030204" pitchFamily="18" charset="0"/>
            </a:endParaRPr>
          </a:p>
          <a:p>
            <a:pPr marL="0" indent="0">
              <a:buNone/>
            </a:pPr>
            <a:r>
              <a:rPr lang="en-AU" sz="3200" dirty="0" smtClean="0">
                <a:latin typeface="Cambria" panose="02040503050406030204" pitchFamily="18" charset="0"/>
                <a:ea typeface="Cambria" panose="02040503050406030204" pitchFamily="18" charset="0"/>
              </a:rPr>
              <a:t>- </a:t>
            </a:r>
            <a:r>
              <a:rPr lang="en-AU" sz="3200" dirty="0">
                <a:latin typeface="Cambria" panose="02040503050406030204" pitchFamily="18" charset="0"/>
                <a:ea typeface="Cambria" panose="02040503050406030204" pitchFamily="18" charset="0"/>
              </a:rPr>
              <a:t>Jefferson</a:t>
            </a:r>
          </a:p>
          <a:p>
            <a:pPr marL="0" indent="0">
              <a:buNone/>
            </a:pPr>
            <a:endParaRPr lang="en-AU" sz="3200" dirty="0">
              <a:latin typeface="Century" panose="02040604050505020304" pitchFamily="18" charset="0"/>
            </a:endParaRPr>
          </a:p>
          <a:p>
            <a:pPr marL="0" indent="0">
              <a:buNone/>
            </a:pPr>
            <a:endParaRPr lang="en-AU" sz="3200" dirty="0">
              <a:latin typeface="Century" panose="02040604050505020304" pitchFamily="18" charset="0"/>
            </a:endParaRPr>
          </a:p>
        </p:txBody>
      </p:sp>
    </p:spTree>
    <p:extLst>
      <p:ext uri="{BB962C8B-B14F-4D97-AF65-F5344CB8AC3E}">
        <p14:creationId xmlns:p14="http://schemas.microsoft.com/office/powerpoint/2010/main" val="69029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1080" y="2382973"/>
            <a:ext cx="10648406" cy="1631678"/>
          </a:xfrm>
        </p:spPr>
        <p:txBody>
          <a:bodyPr/>
          <a:lstStyle/>
          <a:p>
            <a:pPr marL="0" indent="0">
              <a:buNone/>
            </a:pPr>
            <a:r>
              <a:rPr lang="en-AU" sz="3600" dirty="0">
                <a:latin typeface="Cambria" panose="02040503050406030204" pitchFamily="18" charset="0"/>
                <a:ea typeface="Cambria" panose="02040503050406030204" pitchFamily="18" charset="0"/>
              </a:rPr>
              <a:t>“The civil religion has been implicitly or explicitly a religion of white people for most of its </a:t>
            </a:r>
            <a:r>
              <a:rPr lang="en-AU" sz="3600" dirty="0" smtClean="0">
                <a:latin typeface="Cambria" panose="02040503050406030204" pitchFamily="18" charset="0"/>
                <a:ea typeface="Cambria" panose="02040503050406030204" pitchFamily="18" charset="0"/>
              </a:rPr>
              <a:t>history.” </a:t>
            </a:r>
            <a:endParaRPr lang="en-AU" sz="3600" dirty="0">
              <a:latin typeface="Cambria" panose="02040503050406030204" pitchFamily="18" charset="0"/>
              <a:ea typeface="Cambria" panose="02040503050406030204" pitchFamily="18" charset="0"/>
            </a:endParaRPr>
          </a:p>
          <a:p>
            <a:endParaRPr lang="en-AU" dirty="0"/>
          </a:p>
        </p:txBody>
      </p:sp>
    </p:spTree>
    <p:extLst>
      <p:ext uri="{BB962C8B-B14F-4D97-AF65-F5344CB8AC3E}">
        <p14:creationId xmlns:p14="http://schemas.microsoft.com/office/powerpoint/2010/main" val="2465066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2656" y="2843513"/>
            <a:ext cx="7145447" cy="2163915"/>
          </a:xfrm>
        </p:spPr>
        <p:txBody>
          <a:bodyPr>
            <a:normAutofit/>
          </a:bodyPr>
          <a:lstStyle/>
          <a:p>
            <a:pPr marL="0" lvl="0" indent="0">
              <a:buNone/>
            </a:pPr>
            <a:r>
              <a:rPr lang="en-AU" sz="3600" u="sng" dirty="0">
                <a:latin typeface="Cambria" panose="02040503050406030204" pitchFamily="18" charset="0"/>
                <a:ea typeface="Cambria" panose="02040503050406030204" pitchFamily="18" charset="0"/>
              </a:rPr>
              <a:t>The </a:t>
            </a:r>
            <a:r>
              <a:rPr lang="en-AU" sz="3600" u="sng" dirty="0" smtClean="0">
                <a:latin typeface="Cambria" panose="02040503050406030204" pitchFamily="18" charset="0"/>
                <a:ea typeface="Cambria" panose="02040503050406030204" pitchFamily="18" charset="0"/>
              </a:rPr>
              <a:t>Eurocentrism </a:t>
            </a:r>
            <a:r>
              <a:rPr lang="en-AU" sz="3600" u="sng" dirty="0">
                <a:latin typeface="Cambria" panose="02040503050406030204" pitchFamily="18" charset="0"/>
                <a:ea typeface="Cambria" panose="02040503050406030204" pitchFamily="18" charset="0"/>
              </a:rPr>
              <a:t>of </a:t>
            </a:r>
            <a:r>
              <a:rPr lang="en-AU" sz="3600" u="sng" dirty="0" smtClean="0">
                <a:latin typeface="Cambria" panose="02040503050406030204" pitchFamily="18" charset="0"/>
                <a:ea typeface="Cambria" panose="02040503050406030204" pitchFamily="18" charset="0"/>
              </a:rPr>
              <a:t>Philosophy</a:t>
            </a:r>
            <a:endParaRPr lang="en-AU" sz="3600" u="sng" dirty="0">
              <a:latin typeface="Cambria" panose="02040503050406030204" pitchFamily="18" charset="0"/>
              <a:ea typeface="Cambria" panose="02040503050406030204" pitchFamily="18" charset="0"/>
            </a:endParaRPr>
          </a:p>
        </p:txBody>
      </p:sp>
      <p:sp>
        <p:nvSpPr>
          <p:cNvPr id="2" name="TextBox 1"/>
          <p:cNvSpPr txBox="1"/>
          <p:nvPr/>
        </p:nvSpPr>
        <p:spPr>
          <a:xfrm>
            <a:off x="5486399" y="1358537"/>
            <a:ext cx="5408023" cy="1107996"/>
          </a:xfrm>
          <a:prstGeom prst="rect">
            <a:avLst/>
          </a:prstGeom>
          <a:noFill/>
        </p:spPr>
        <p:txBody>
          <a:bodyPr wrap="square" rtlCol="0">
            <a:spAutoFit/>
          </a:bodyPr>
          <a:lstStyle/>
          <a:p>
            <a:r>
              <a:rPr lang="en-AU" sz="6600" dirty="0" smtClean="0">
                <a:latin typeface="Century" panose="02040604050505020304" pitchFamily="18" charset="0"/>
              </a:rPr>
              <a:t>2</a:t>
            </a:r>
            <a:endParaRPr lang="en-AU" sz="6600" dirty="0">
              <a:latin typeface="Century" panose="02040604050505020304" pitchFamily="18" charset="0"/>
            </a:endParaRPr>
          </a:p>
        </p:txBody>
      </p:sp>
    </p:spTree>
    <p:extLst>
      <p:ext uri="{BB962C8B-B14F-4D97-AF65-F5344CB8AC3E}">
        <p14:creationId xmlns:p14="http://schemas.microsoft.com/office/powerpoint/2010/main" val="31337818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2514" y="95795"/>
            <a:ext cx="10441577" cy="6561476"/>
          </a:xfrm>
          <a:prstGeom prst="rect">
            <a:avLst/>
          </a:prstGeom>
        </p:spPr>
        <p:txBody>
          <a:bodyPr wrap="square">
            <a:spAutoFit/>
          </a:bodyPr>
          <a:lstStyle/>
          <a:p>
            <a:pPr>
              <a:lnSpc>
                <a:spcPct val="107000"/>
              </a:lnSpc>
              <a:spcAft>
                <a:spcPts val="800"/>
              </a:spcAft>
            </a:pPr>
            <a:r>
              <a:rPr lang="en-AU" sz="2400" dirty="0">
                <a:latin typeface="Cambria" panose="02040503050406030204" pitchFamily="18" charset="0"/>
                <a:ea typeface="Cambria" panose="02040503050406030204" pitchFamily="18" charset="0"/>
                <a:cs typeface="Times New Roman" panose="02020603050405020304" pitchFamily="18" charset="0"/>
              </a:rPr>
              <a:t> </a:t>
            </a:r>
          </a:p>
          <a:p>
            <a:pPr marL="548640" marR="548640" algn="just">
              <a:lnSpc>
                <a:spcPct val="115000"/>
              </a:lnSpc>
              <a:spcBef>
                <a:spcPts val="1000"/>
              </a:spcBef>
              <a:spcAft>
                <a:spcPts val="800"/>
              </a:spcAft>
            </a:pPr>
            <a:r>
              <a:rPr lang="en-AU" sz="3200" dirty="0">
                <a:latin typeface="Cambria" panose="02040503050406030204" pitchFamily="18" charset="0"/>
                <a:ea typeface="Cambria" panose="02040503050406030204" pitchFamily="18" charset="0"/>
                <a:cs typeface="Times New Roman" panose="02020603050405020304" pitchFamily="18" charset="0"/>
              </a:rPr>
              <a:t>“No other humanities discipline demonstrates [the same level of] systematic neglect of most of the civilizations in its domain [as philosophy]. The present situation is hard to justify morally, politically, epistemically or as good educational and research training practice</a:t>
            </a:r>
            <a:r>
              <a:rPr lang="en-AU" sz="3200" dirty="0" smtClean="0">
                <a:latin typeface="Cambria" panose="02040503050406030204" pitchFamily="18" charset="0"/>
                <a:ea typeface="Cambria" panose="02040503050406030204" pitchFamily="18" charset="0"/>
                <a:cs typeface="Times New Roman" panose="02020603050405020304" pitchFamily="18" charset="0"/>
              </a:rPr>
              <a:t>.”</a:t>
            </a:r>
          </a:p>
          <a:p>
            <a:pPr marL="548640" marR="548640" algn="just">
              <a:lnSpc>
                <a:spcPct val="115000"/>
              </a:lnSpc>
              <a:spcBef>
                <a:spcPts val="1000"/>
              </a:spcBef>
              <a:spcAft>
                <a:spcPts val="800"/>
              </a:spcAft>
            </a:pPr>
            <a:endParaRPr lang="en-AU" sz="3200" dirty="0">
              <a:latin typeface="Cambria" panose="02040503050406030204" pitchFamily="18" charset="0"/>
              <a:ea typeface="Cambria" panose="02040503050406030204" pitchFamily="18" charset="0"/>
              <a:cs typeface="Times New Roman" panose="02020603050405020304" pitchFamily="18" charset="0"/>
            </a:endParaRPr>
          </a:p>
          <a:p>
            <a:pPr marL="548640" marR="548640" algn="just">
              <a:lnSpc>
                <a:spcPct val="115000"/>
              </a:lnSpc>
              <a:spcBef>
                <a:spcPts val="1000"/>
              </a:spcBef>
              <a:spcAft>
                <a:spcPts val="800"/>
              </a:spcAft>
            </a:pPr>
            <a:r>
              <a:rPr lang="en-AU" dirty="0" smtClean="0">
                <a:latin typeface="Cambria" panose="02040503050406030204" pitchFamily="18" charset="0"/>
                <a:ea typeface="Cambria" panose="02040503050406030204" pitchFamily="18" charset="0"/>
                <a:cs typeface="Times New Roman" panose="02020603050405020304" pitchFamily="18" charset="0"/>
              </a:rPr>
              <a:t>Jay </a:t>
            </a:r>
            <a:r>
              <a:rPr lang="en-AU" dirty="0">
                <a:latin typeface="Cambria" panose="02040503050406030204" pitchFamily="18" charset="0"/>
                <a:ea typeface="Cambria" panose="02040503050406030204" pitchFamily="18" charset="0"/>
                <a:cs typeface="Times New Roman" panose="02020603050405020304" pitchFamily="18" charset="0"/>
              </a:rPr>
              <a:t>Garfield, Brian Van </a:t>
            </a:r>
            <a:r>
              <a:rPr lang="en-AU" dirty="0" smtClean="0">
                <a:latin typeface="Cambria" panose="02040503050406030204" pitchFamily="18" charset="0"/>
                <a:ea typeface="Cambria" panose="02040503050406030204" pitchFamily="18" charset="0"/>
                <a:cs typeface="Times New Roman" panose="02020603050405020304" pitchFamily="18" charset="0"/>
              </a:rPr>
              <a:t>Norden</a:t>
            </a:r>
          </a:p>
          <a:p>
            <a:pPr marL="548640" marR="548640" algn="just">
              <a:lnSpc>
                <a:spcPct val="115000"/>
              </a:lnSpc>
              <a:spcBef>
                <a:spcPts val="1000"/>
              </a:spcBef>
              <a:spcAft>
                <a:spcPts val="800"/>
              </a:spcAft>
            </a:pPr>
            <a:r>
              <a:rPr lang="en-AU" dirty="0">
                <a:latin typeface="Cambria" panose="02040503050406030204" pitchFamily="18" charset="0"/>
                <a:ea typeface="Cambria" panose="02040503050406030204" pitchFamily="18" charset="0"/>
                <a:cs typeface="Times New Roman" panose="02020603050405020304" pitchFamily="18" charset="0"/>
              </a:rPr>
              <a:t>“If Philosophy Wont Diversify, Let’s Call it What it Really Is”</a:t>
            </a:r>
          </a:p>
          <a:p>
            <a:pPr marL="548640" marR="548640" algn="just">
              <a:lnSpc>
                <a:spcPct val="115000"/>
              </a:lnSpc>
              <a:spcBef>
                <a:spcPts val="1000"/>
              </a:spcBef>
              <a:spcAft>
                <a:spcPts val="800"/>
              </a:spcAft>
            </a:pPr>
            <a:r>
              <a:rPr lang="en-AU" i="1" dirty="0" smtClean="0">
                <a:latin typeface="Cambria" panose="02040503050406030204" pitchFamily="18" charset="0"/>
                <a:ea typeface="Cambria" panose="02040503050406030204" pitchFamily="18" charset="0"/>
                <a:cs typeface="Times New Roman" panose="02020603050405020304" pitchFamily="18" charset="0"/>
              </a:rPr>
              <a:t>							The </a:t>
            </a:r>
            <a:r>
              <a:rPr lang="en-AU" i="1" dirty="0">
                <a:latin typeface="Cambria" panose="02040503050406030204" pitchFamily="18" charset="0"/>
                <a:ea typeface="Cambria" panose="02040503050406030204" pitchFamily="18" charset="0"/>
                <a:cs typeface="Times New Roman" panose="02020603050405020304" pitchFamily="18" charset="0"/>
              </a:rPr>
              <a:t>New York Times</a:t>
            </a:r>
            <a:r>
              <a:rPr lang="en-AU" dirty="0">
                <a:latin typeface="Cambria" panose="02040503050406030204" pitchFamily="18" charset="0"/>
                <a:ea typeface="Cambria" panose="02040503050406030204" pitchFamily="18" charset="0"/>
                <a:cs typeface="Times New Roman" panose="02020603050405020304" pitchFamily="18" charset="0"/>
              </a:rPr>
              <a:t>, May 2016</a:t>
            </a:r>
            <a:endParaRPr lang="en-AU"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1705836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0783" y="1303110"/>
            <a:ext cx="10515600" cy="4351338"/>
          </a:xfrm>
        </p:spPr>
        <p:txBody>
          <a:bodyPr>
            <a:normAutofit/>
          </a:bodyPr>
          <a:lstStyle/>
          <a:p>
            <a:pPr marL="0" indent="0" algn="just">
              <a:buNone/>
            </a:pPr>
            <a:r>
              <a:rPr lang="en-AU" sz="3200" dirty="0" smtClean="0">
                <a:latin typeface="Cambria" panose="02040503050406030204" pitchFamily="18" charset="0"/>
                <a:ea typeface="Cambria" panose="02040503050406030204" pitchFamily="18" charset="0"/>
              </a:rPr>
              <a:t>“</a:t>
            </a:r>
            <a:r>
              <a:rPr lang="en-AU" sz="3200" dirty="0">
                <a:latin typeface="Cambria" panose="02040503050406030204" pitchFamily="18" charset="0"/>
                <a:ea typeface="Cambria" panose="02040503050406030204" pitchFamily="18" charset="0"/>
              </a:rPr>
              <a:t>Philosophy as a discipline has a serious diversity problem, with women and minorities underrepresented at all levels among students and faculty, even while the percentage of these groups increases among college students. Part of the problem is the perception that </a:t>
            </a:r>
            <a:r>
              <a:rPr lang="en-AU" sz="3200" u="sng" dirty="0">
                <a:latin typeface="Cambria" panose="02040503050406030204" pitchFamily="18" charset="0"/>
                <a:ea typeface="Cambria" panose="02040503050406030204" pitchFamily="18" charset="0"/>
              </a:rPr>
              <a:t>philosophy departments are nothing but temples to the achievement of males of European descent</a:t>
            </a:r>
            <a:r>
              <a:rPr lang="en-AU" sz="3200" dirty="0" smtClean="0">
                <a:latin typeface="Cambria" panose="02040503050406030204" pitchFamily="18" charset="0"/>
                <a:ea typeface="Cambria" panose="02040503050406030204" pitchFamily="18" charset="0"/>
              </a:rPr>
              <a:t>.”</a:t>
            </a:r>
          </a:p>
          <a:p>
            <a:endParaRPr lang="en-AU" dirty="0">
              <a:latin typeface="Cambria" panose="02040503050406030204" pitchFamily="18" charset="0"/>
              <a:ea typeface="Cambria" panose="02040503050406030204" pitchFamily="18" charset="0"/>
            </a:endParaRPr>
          </a:p>
          <a:p>
            <a:pPr marL="0" indent="0">
              <a:buNone/>
            </a:pPr>
            <a:r>
              <a:rPr lang="en-AU" sz="2000" dirty="0">
                <a:latin typeface="Cambria" panose="02040503050406030204" pitchFamily="18" charset="0"/>
                <a:ea typeface="Cambria" panose="02040503050406030204" pitchFamily="18" charset="0"/>
              </a:rPr>
              <a:t>Jay Garfield, Brian Van </a:t>
            </a:r>
            <a:r>
              <a:rPr lang="en-AU" sz="2000" dirty="0" smtClean="0">
                <a:latin typeface="Cambria" panose="02040503050406030204" pitchFamily="18" charset="0"/>
                <a:ea typeface="Cambria" panose="02040503050406030204" pitchFamily="18" charset="0"/>
              </a:rPr>
              <a:t>Norden</a:t>
            </a:r>
          </a:p>
          <a:p>
            <a:endParaRPr lang="en-AU" dirty="0"/>
          </a:p>
        </p:txBody>
      </p:sp>
    </p:spTree>
    <p:extLst>
      <p:ext uri="{BB962C8B-B14F-4D97-AF65-F5344CB8AC3E}">
        <p14:creationId xmlns:p14="http://schemas.microsoft.com/office/powerpoint/2010/main" val="27619371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096" y="0"/>
            <a:ext cx="9077808" cy="6858000"/>
          </a:xfrm>
          <a:prstGeom prst="rect">
            <a:avLst/>
          </a:prstGeom>
        </p:spPr>
      </p:pic>
    </p:spTree>
    <p:extLst>
      <p:ext uri="{BB962C8B-B14F-4D97-AF65-F5344CB8AC3E}">
        <p14:creationId xmlns:p14="http://schemas.microsoft.com/office/powerpoint/2010/main" val="16625806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27" y="168164"/>
            <a:ext cx="2376377" cy="3168503"/>
          </a:xfrm>
          <a:prstGeom prst="rect">
            <a:avLst/>
          </a:prstGeom>
        </p:spPr>
      </p:pic>
      <p:pic>
        <p:nvPicPr>
          <p:cNvPr id="3"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93759" y="178977"/>
            <a:ext cx="2317592" cy="3090124"/>
          </a:xfr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70720" y="168164"/>
            <a:ext cx="2323038" cy="309738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1351" y="181882"/>
            <a:ext cx="2317593" cy="3090124"/>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4012" y="3276360"/>
            <a:ext cx="2382946" cy="3177261"/>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28943" y="171794"/>
            <a:ext cx="2317593" cy="3090124"/>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61074" y="3276360"/>
            <a:ext cx="2369612" cy="3159482"/>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92566" y="3279189"/>
            <a:ext cx="2377721" cy="3170294"/>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53372" y="3279703"/>
            <a:ext cx="2367105" cy="3156139"/>
          </a:xfrm>
          <a:prstGeom prst="rect">
            <a:avLst/>
          </a:prstGeom>
        </p:spPr>
      </p:pic>
      <p:pic>
        <p:nvPicPr>
          <p:cNvPr id="12" name="Picture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498542" y="3261918"/>
            <a:ext cx="2356474" cy="3141965"/>
          </a:xfrm>
          <a:prstGeom prst="rect">
            <a:avLst/>
          </a:prstGeom>
        </p:spPr>
      </p:pic>
      <p:sp>
        <p:nvSpPr>
          <p:cNvPr id="2" name="Rectangle 1"/>
          <p:cNvSpPr/>
          <p:nvPr/>
        </p:nvSpPr>
        <p:spPr>
          <a:xfrm>
            <a:off x="4319451" y="6488668"/>
            <a:ext cx="6096000" cy="369332"/>
          </a:xfrm>
          <a:prstGeom prst="rect">
            <a:avLst/>
          </a:prstGeom>
        </p:spPr>
        <p:txBody>
          <a:bodyPr>
            <a:spAutoFit/>
          </a:bodyPr>
          <a:lstStyle/>
          <a:p>
            <a:r>
              <a:rPr lang="en-AU" dirty="0"/>
              <a:t>Photos </a:t>
            </a:r>
            <a:r>
              <a:rPr lang="en-AU" dirty="0" smtClean="0"/>
              <a:t>by Arran Henderson</a:t>
            </a:r>
            <a:endParaRPr lang="en-AU" dirty="0"/>
          </a:p>
        </p:txBody>
      </p:sp>
    </p:spTree>
    <p:extLst>
      <p:ext uri="{BB962C8B-B14F-4D97-AF65-F5344CB8AC3E}">
        <p14:creationId xmlns:p14="http://schemas.microsoft.com/office/powerpoint/2010/main" val="19335695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2304" y="2382985"/>
            <a:ext cx="2573490" cy="2144575"/>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22183" y="2294119"/>
            <a:ext cx="2025146" cy="2375537"/>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7329" y="2294119"/>
            <a:ext cx="1774066" cy="255436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13203" y="2259828"/>
            <a:ext cx="2097682" cy="2558423"/>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40282" y="2294119"/>
            <a:ext cx="2172921" cy="2552803"/>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80909" y="4497325"/>
            <a:ext cx="1754300" cy="2381486"/>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40983" y="4478511"/>
            <a:ext cx="1739309" cy="2404070"/>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466430"/>
            <a:ext cx="1641676" cy="2114279"/>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032274" y="0"/>
            <a:ext cx="2159726" cy="2509485"/>
          </a:xfrm>
          <a:prstGeom prst="rect">
            <a:avLst/>
          </a:prstGeom>
        </p:spPr>
      </p:pic>
      <p:pic>
        <p:nvPicPr>
          <p:cNvPr id="18" name="Picture 1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73319" y="4478511"/>
            <a:ext cx="1914910" cy="2400300"/>
          </a:xfrm>
          <a:prstGeom prst="rect">
            <a:avLst/>
          </a:prstGeom>
        </p:spPr>
      </p:pic>
      <p:pic>
        <p:nvPicPr>
          <p:cNvPr id="19" name="Picture 1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491" y="4483987"/>
            <a:ext cx="1914525" cy="2381250"/>
          </a:xfrm>
          <a:prstGeom prst="rect">
            <a:avLst/>
          </a:prstGeom>
        </p:spPr>
      </p:pic>
      <p:pic>
        <p:nvPicPr>
          <p:cNvPr id="20" name="Picture 1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109546" y="4493555"/>
            <a:ext cx="2855038" cy="2379198"/>
          </a:xfrm>
          <a:prstGeom prst="rect">
            <a:avLst/>
          </a:prstGeom>
        </p:spPr>
      </p:pic>
      <p:pic>
        <p:nvPicPr>
          <p:cNvPr id="5" name="Picture 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847850" cy="2466975"/>
          </a:xfrm>
          <a:prstGeom prst="rect">
            <a:avLst/>
          </a:prstGeom>
        </p:spPr>
      </p:pic>
      <p:pic>
        <p:nvPicPr>
          <p:cNvPr id="4" name="Picture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47851" y="-12384"/>
            <a:ext cx="1664304" cy="2478814"/>
          </a:xfrm>
          <a:prstGeom prst="rect">
            <a:avLst/>
          </a:prstGeom>
        </p:spPr>
      </p:pic>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575533" y="72320"/>
            <a:ext cx="2456741" cy="2434863"/>
          </a:xfrm>
          <a:prstGeom prst="rect">
            <a:avLst/>
          </a:prstGeom>
        </p:spPr>
      </p:pic>
      <p:pic>
        <p:nvPicPr>
          <p:cNvPr id="7" name="Picture 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227051" y="-12384"/>
            <a:ext cx="2478814" cy="2478814"/>
          </a:xfrm>
          <a:prstGeom prst="rect">
            <a:avLst/>
          </a:prstGeom>
        </p:spPr>
      </p:pic>
      <p:pic>
        <p:nvPicPr>
          <p:cNvPr id="6" name="Picture 5"/>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484584" y="0"/>
            <a:ext cx="1840336" cy="2466430"/>
          </a:xfrm>
          <a:prstGeom prst="rect">
            <a:avLst/>
          </a:prstGeom>
        </p:spPr>
      </p:pic>
      <p:pic>
        <p:nvPicPr>
          <p:cNvPr id="21" name="Picture 20"/>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842261" y="4478511"/>
            <a:ext cx="2368623" cy="2379198"/>
          </a:xfrm>
          <a:prstGeom prst="rect">
            <a:avLst/>
          </a:prstGeom>
        </p:spPr>
      </p:pic>
    </p:spTree>
    <p:extLst>
      <p:ext uri="{BB962C8B-B14F-4D97-AF65-F5344CB8AC3E}">
        <p14:creationId xmlns:p14="http://schemas.microsoft.com/office/powerpoint/2010/main" val="41762892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7235" y="0"/>
            <a:ext cx="4437529" cy="6858000"/>
          </a:xfrm>
          <a:prstGeom prst="rect">
            <a:avLst/>
          </a:prstGeom>
        </p:spPr>
      </p:pic>
    </p:spTree>
    <p:extLst>
      <p:ext uri="{BB962C8B-B14F-4D97-AF65-F5344CB8AC3E}">
        <p14:creationId xmlns:p14="http://schemas.microsoft.com/office/powerpoint/2010/main" val="11597083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6874" y="1930130"/>
            <a:ext cx="9716589" cy="2458992"/>
          </a:xfrm>
        </p:spPr>
        <p:txBody>
          <a:bodyPr>
            <a:noAutofit/>
          </a:bodyPr>
          <a:lstStyle/>
          <a:p>
            <a:pPr marL="0" indent="0">
              <a:buNone/>
            </a:pPr>
            <a:r>
              <a:rPr lang="en-US" sz="3600" dirty="0">
                <a:latin typeface="Cambria" panose="02040503050406030204" pitchFamily="18" charset="0"/>
                <a:ea typeface="Cambria" panose="02040503050406030204" pitchFamily="18" charset="0"/>
              </a:rPr>
              <a:t>“…everyone in our profession who </a:t>
            </a:r>
            <a:r>
              <a:rPr lang="en-US" sz="3600" i="1" dirty="0">
                <a:latin typeface="Cambria" panose="02040503050406030204" pitchFamily="18" charset="0"/>
                <a:ea typeface="Cambria" panose="02040503050406030204" pitchFamily="18" charset="0"/>
              </a:rPr>
              <a:t>has</a:t>
            </a:r>
            <a:r>
              <a:rPr lang="en-US" sz="3600" dirty="0">
                <a:latin typeface="Cambria" panose="02040503050406030204" pitchFamily="18" charset="0"/>
                <a:ea typeface="Cambria" panose="02040503050406030204" pitchFamily="18" charset="0"/>
              </a:rPr>
              <a:t> studied or taught [non-Western philosophical traditions] seriously </a:t>
            </a:r>
            <a:r>
              <a:rPr lang="en-US" sz="3600" i="1" dirty="0">
                <a:latin typeface="Cambria" panose="02040503050406030204" pitchFamily="18" charset="0"/>
                <a:ea typeface="Cambria" panose="02040503050406030204" pitchFamily="18" charset="0"/>
              </a:rPr>
              <a:t>agrees</a:t>
            </a:r>
            <a:r>
              <a:rPr lang="en-US" sz="3600" dirty="0">
                <a:latin typeface="Cambria" panose="02040503050406030204" pitchFamily="18" charset="0"/>
                <a:ea typeface="Cambria" panose="02040503050406030204" pitchFamily="18" charset="0"/>
              </a:rPr>
              <a:t> that… it is of the same </a:t>
            </a:r>
            <a:r>
              <a:rPr lang="en-US" sz="3600" i="1" dirty="0">
                <a:latin typeface="Cambria" panose="02040503050406030204" pitchFamily="18" charset="0"/>
                <a:ea typeface="Cambria" panose="02040503050406030204" pitchFamily="18" charset="0"/>
              </a:rPr>
              <a:t>kind</a:t>
            </a:r>
            <a:r>
              <a:rPr lang="en-US" sz="3600" dirty="0">
                <a:latin typeface="Cambria" panose="02040503050406030204" pitchFamily="18" charset="0"/>
                <a:ea typeface="Cambria" panose="02040503050406030204" pitchFamily="18" charset="0"/>
              </a:rPr>
              <a:t> as philosophy pursued in the West, and that it addresses similar issues, albeit with distinct perspectives, and that it offers distinctive arguments and positions.”</a:t>
            </a:r>
            <a:endParaRPr lang="en-AU"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032532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0086" y="1619794"/>
            <a:ext cx="10273937" cy="3884024"/>
          </a:xfrm>
        </p:spPr>
        <p:txBody>
          <a:bodyPr>
            <a:normAutofit/>
          </a:bodyPr>
          <a:lstStyle/>
          <a:p>
            <a:pPr marL="0" indent="0">
              <a:buNone/>
            </a:pPr>
            <a:r>
              <a:rPr lang="en-AU" sz="4000" dirty="0" smtClean="0">
                <a:latin typeface="Cambria" panose="02040503050406030204" pitchFamily="18" charset="0"/>
                <a:ea typeface="Cambria" panose="02040503050406030204" pitchFamily="18" charset="0"/>
              </a:rPr>
              <a:t>Therefore,</a:t>
            </a:r>
          </a:p>
          <a:p>
            <a:pPr marL="0" indent="0">
              <a:buNone/>
            </a:pPr>
            <a:endParaRPr lang="en-AU" sz="4000" dirty="0" smtClean="0">
              <a:latin typeface="Cambria" panose="02040503050406030204" pitchFamily="18" charset="0"/>
              <a:ea typeface="Cambria" panose="02040503050406030204" pitchFamily="18" charset="0"/>
            </a:endParaRPr>
          </a:p>
          <a:p>
            <a:pPr marL="0" indent="0">
              <a:buNone/>
            </a:pPr>
            <a:r>
              <a:rPr lang="en-AU" sz="4000" dirty="0" smtClean="0">
                <a:latin typeface="Cambria" panose="02040503050406030204" pitchFamily="18" charset="0"/>
                <a:ea typeface="Cambria" panose="02040503050406030204" pitchFamily="18" charset="0"/>
              </a:rPr>
              <a:t>“…</a:t>
            </a:r>
            <a:r>
              <a:rPr lang="en-AU" sz="4000" dirty="0" smtClean="0">
                <a:latin typeface="Cambria" panose="02040503050406030204" pitchFamily="18" charset="0"/>
                <a:ea typeface="Cambria" panose="02040503050406030204" pitchFamily="18" charset="0"/>
              </a:rPr>
              <a:t>ignoring </a:t>
            </a:r>
            <a:r>
              <a:rPr lang="en-AU" sz="4000" dirty="0">
                <a:latin typeface="Cambria" panose="02040503050406030204" pitchFamily="18" charset="0"/>
                <a:ea typeface="Cambria" panose="02040503050406030204" pitchFamily="18" charset="0"/>
              </a:rPr>
              <a:t>non-Western philosophy in our research, curriculum, and hiring decisions is deeply </a:t>
            </a:r>
            <a:r>
              <a:rPr lang="en-AU" sz="4000" dirty="0" smtClean="0">
                <a:latin typeface="Cambria" panose="02040503050406030204" pitchFamily="18" charset="0"/>
                <a:ea typeface="Cambria" panose="02040503050406030204" pitchFamily="18" charset="0"/>
              </a:rPr>
              <a:t>racist</a:t>
            </a:r>
            <a:r>
              <a:rPr lang="en-AU" sz="4000" dirty="0">
                <a:latin typeface="Cambria" panose="02040503050406030204" pitchFamily="18" charset="0"/>
                <a:ea typeface="Cambria" panose="02040503050406030204" pitchFamily="18" charset="0"/>
              </a:rPr>
              <a:t>.” </a:t>
            </a:r>
          </a:p>
          <a:p>
            <a:endParaRPr lang="en-AU" dirty="0"/>
          </a:p>
        </p:txBody>
      </p:sp>
    </p:spTree>
    <p:extLst>
      <p:ext uri="{BB962C8B-B14F-4D97-AF65-F5344CB8AC3E}">
        <p14:creationId xmlns:p14="http://schemas.microsoft.com/office/powerpoint/2010/main" val="2411226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55817" y="341360"/>
            <a:ext cx="6783331" cy="4047758"/>
          </a:xfrm>
        </p:spPr>
      </p:pic>
      <p:sp>
        <p:nvSpPr>
          <p:cNvPr id="5" name="TextBox 4"/>
          <p:cNvSpPr txBox="1"/>
          <p:nvPr/>
        </p:nvSpPr>
        <p:spPr>
          <a:xfrm>
            <a:off x="818606" y="4645689"/>
            <a:ext cx="10679561" cy="1692771"/>
          </a:xfrm>
          <a:prstGeom prst="rect">
            <a:avLst/>
          </a:prstGeom>
          <a:noFill/>
        </p:spPr>
        <p:txBody>
          <a:bodyPr wrap="square" rtlCol="0">
            <a:spAutoFit/>
          </a:bodyPr>
          <a:lstStyle/>
          <a:p>
            <a:r>
              <a:rPr lang="en-AU" sz="2800" dirty="0" smtClean="0">
                <a:latin typeface="Cambria" panose="02040503050406030204" pitchFamily="18" charset="0"/>
                <a:ea typeface="Cambria" panose="02040503050406030204" pitchFamily="18" charset="0"/>
              </a:rPr>
              <a:t>“Are </a:t>
            </a:r>
            <a:r>
              <a:rPr lang="en-AU" sz="2800" dirty="0">
                <a:latin typeface="Cambria" panose="02040503050406030204" pitchFamily="18" charset="0"/>
                <a:ea typeface="Cambria" panose="02040503050406030204" pitchFamily="18" charset="0"/>
              </a:rPr>
              <a:t>Soas </a:t>
            </a:r>
            <a:r>
              <a:rPr lang="en-AU" sz="2800" dirty="0" smtClean="0">
                <a:latin typeface="Cambria" panose="02040503050406030204" pitchFamily="18" charset="0"/>
                <a:ea typeface="Cambria" panose="02040503050406030204" pitchFamily="18" charset="0"/>
              </a:rPr>
              <a:t>Students Right </a:t>
            </a:r>
            <a:r>
              <a:rPr lang="en-AU" sz="2800" dirty="0">
                <a:latin typeface="Cambria" panose="02040503050406030204" pitchFamily="18" charset="0"/>
                <a:ea typeface="Cambria" panose="02040503050406030204" pitchFamily="18" charset="0"/>
              </a:rPr>
              <a:t>to </a:t>
            </a:r>
            <a:r>
              <a:rPr lang="en-AU" sz="2800" dirty="0" smtClean="0">
                <a:latin typeface="Cambria" panose="02040503050406030204" pitchFamily="18" charset="0"/>
                <a:ea typeface="Cambria" panose="02040503050406030204" pitchFamily="18" charset="0"/>
              </a:rPr>
              <a:t>‘Decolonise</a:t>
            </a:r>
            <a:r>
              <a:rPr lang="en-AU" sz="2800" dirty="0">
                <a:latin typeface="Cambria" panose="02040503050406030204" pitchFamily="18" charset="0"/>
                <a:ea typeface="Cambria" panose="02040503050406030204" pitchFamily="18" charset="0"/>
              </a:rPr>
              <a:t>’ their </a:t>
            </a:r>
            <a:r>
              <a:rPr lang="en-AU" sz="2800" dirty="0" smtClean="0">
                <a:latin typeface="Cambria" panose="02040503050406030204" pitchFamily="18" charset="0"/>
                <a:ea typeface="Cambria" panose="02040503050406030204" pitchFamily="18" charset="0"/>
              </a:rPr>
              <a:t>Minds </a:t>
            </a:r>
            <a:r>
              <a:rPr lang="en-AU" sz="2800" dirty="0">
                <a:latin typeface="Cambria" panose="02040503050406030204" pitchFamily="18" charset="0"/>
                <a:ea typeface="Cambria" panose="02040503050406030204" pitchFamily="18" charset="0"/>
              </a:rPr>
              <a:t>from </a:t>
            </a:r>
            <a:r>
              <a:rPr lang="en-AU" sz="2800" dirty="0" smtClean="0">
                <a:latin typeface="Cambria" panose="02040503050406030204" pitchFamily="18" charset="0"/>
                <a:ea typeface="Cambria" panose="02040503050406030204" pitchFamily="18" charset="0"/>
              </a:rPr>
              <a:t>Western Philosophers?”</a:t>
            </a:r>
          </a:p>
          <a:p>
            <a:endParaRPr lang="en-AU" sz="2400" dirty="0">
              <a:latin typeface="Cambria" panose="02040503050406030204" pitchFamily="18" charset="0"/>
              <a:ea typeface="Cambria" panose="02040503050406030204" pitchFamily="18" charset="0"/>
            </a:endParaRPr>
          </a:p>
          <a:p>
            <a:r>
              <a:rPr lang="en-AU" sz="2400" dirty="0" smtClean="0">
                <a:latin typeface="Cambria" panose="02040503050406030204" pitchFamily="18" charset="0"/>
                <a:ea typeface="Cambria" panose="02040503050406030204" pitchFamily="18" charset="0"/>
              </a:rPr>
              <a:t>Kenan Malik, </a:t>
            </a:r>
            <a:r>
              <a:rPr lang="en-AU" sz="2400" i="1" dirty="0" smtClean="0">
                <a:latin typeface="Cambria" panose="02040503050406030204" pitchFamily="18" charset="0"/>
                <a:ea typeface="Cambria" panose="02040503050406030204" pitchFamily="18" charset="0"/>
              </a:rPr>
              <a:t>The Guardian</a:t>
            </a:r>
            <a:r>
              <a:rPr lang="en-AU" sz="2400" dirty="0" smtClean="0">
                <a:latin typeface="Cambria" panose="02040503050406030204" pitchFamily="18" charset="0"/>
                <a:ea typeface="Cambria" panose="02040503050406030204" pitchFamily="18" charset="0"/>
              </a:rPr>
              <a:t>, February 2017</a:t>
            </a:r>
            <a:endParaRPr lang="en-AU"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128897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4569" y="1529026"/>
            <a:ext cx="6059050" cy="5866073"/>
          </a:xfrm>
        </p:spPr>
        <p:txBody>
          <a:bodyPr>
            <a:normAutofit/>
          </a:bodyPr>
          <a:lstStyle/>
          <a:p>
            <a:pPr marL="0" indent="0">
              <a:buNone/>
            </a:pPr>
            <a:r>
              <a:rPr lang="en-AU" sz="3600" b="1" dirty="0">
                <a:latin typeface="Cambria" panose="02040503050406030204" pitchFamily="18" charset="0"/>
                <a:ea typeface="Cambria" panose="02040503050406030204" pitchFamily="18" charset="0"/>
                <a:cs typeface="Times New Roman" panose="02020603050405020304" pitchFamily="18" charset="0"/>
              </a:rPr>
              <a:t>“T</a:t>
            </a:r>
            <a:r>
              <a:rPr lang="en-AU" sz="3600" dirty="0">
                <a:latin typeface="Cambria" panose="02040503050406030204" pitchFamily="18" charset="0"/>
                <a:ea typeface="Cambria" panose="02040503050406030204" pitchFamily="18" charset="0"/>
                <a:cs typeface="Times New Roman" panose="02020603050405020304" pitchFamily="18" charset="0"/>
              </a:rPr>
              <a:t>hey Kant be serious</a:t>
            </a:r>
            <a:r>
              <a:rPr lang="en-AU" sz="3600" dirty="0" smtClean="0">
                <a:latin typeface="Cambria" panose="02040503050406030204" pitchFamily="18" charset="0"/>
                <a:ea typeface="Cambria" panose="02040503050406030204" pitchFamily="18" charset="0"/>
                <a:cs typeface="Times New Roman" panose="02020603050405020304" pitchFamily="18" charset="0"/>
              </a:rPr>
              <a:t>!” </a:t>
            </a:r>
          </a:p>
          <a:p>
            <a:pPr>
              <a:buFontTx/>
              <a:buChar char="-"/>
            </a:pPr>
            <a:r>
              <a:rPr lang="en-AU" sz="3600" dirty="0" smtClean="0">
                <a:latin typeface="Cambria" panose="02040503050406030204" pitchFamily="18" charset="0"/>
                <a:ea typeface="Cambria" panose="02040503050406030204" pitchFamily="18" charset="0"/>
                <a:cs typeface="Times New Roman" panose="02020603050405020304" pitchFamily="18" charset="0"/>
              </a:rPr>
              <a:t>The </a:t>
            </a:r>
            <a:r>
              <a:rPr lang="en-AU" sz="3600" i="1" dirty="0" smtClean="0">
                <a:latin typeface="Cambria" panose="02040503050406030204" pitchFamily="18" charset="0"/>
                <a:ea typeface="Cambria" panose="02040503050406030204" pitchFamily="18" charset="0"/>
                <a:cs typeface="Times New Roman" panose="02020603050405020304" pitchFamily="18" charset="0"/>
              </a:rPr>
              <a:t>Daily Mail</a:t>
            </a:r>
            <a:endParaRPr lang="en-AU" sz="3600" dirty="0" smtClean="0">
              <a:latin typeface="Cambria" panose="02040503050406030204" pitchFamily="18" charset="0"/>
              <a:ea typeface="Cambria" panose="02040503050406030204" pitchFamily="18" charset="0"/>
              <a:cs typeface="Times New Roman" panose="02020603050405020304" pitchFamily="18" charset="0"/>
            </a:endParaRPr>
          </a:p>
          <a:p>
            <a:pPr marL="0" indent="0">
              <a:buNone/>
            </a:pPr>
            <a:endParaRPr lang="en-AU" sz="3600" dirty="0" smtClean="0">
              <a:latin typeface="Cambria" panose="02040503050406030204" pitchFamily="18" charset="0"/>
              <a:ea typeface="Cambria" panose="02040503050406030204" pitchFamily="18" charset="0"/>
              <a:cs typeface="Times New Roman" panose="02020603050405020304" pitchFamily="18" charset="0"/>
            </a:endParaRPr>
          </a:p>
          <a:p>
            <a:pPr marL="0" indent="0">
              <a:buNone/>
            </a:pPr>
            <a:r>
              <a:rPr lang="en-AU" sz="3600" dirty="0" smtClean="0">
                <a:latin typeface="Cambria" panose="02040503050406030204" pitchFamily="18" charset="0"/>
                <a:ea typeface="Cambria" panose="02040503050406030204" pitchFamily="18" charset="0"/>
                <a:cs typeface="Times New Roman" panose="02020603050405020304" pitchFamily="18" charset="0"/>
              </a:rPr>
              <a:t>“</a:t>
            </a:r>
            <a:r>
              <a:rPr lang="en-AU" sz="3600" dirty="0">
                <a:latin typeface="Cambria" panose="02040503050406030204" pitchFamily="18" charset="0"/>
                <a:ea typeface="Cambria" panose="02040503050406030204" pitchFamily="18" charset="0"/>
                <a:cs typeface="Times New Roman" panose="02020603050405020304" pitchFamily="18" charset="0"/>
              </a:rPr>
              <a:t>Great thinkers too male and pale, students </a:t>
            </a:r>
            <a:r>
              <a:rPr lang="en-AU" sz="3600" dirty="0" smtClean="0">
                <a:latin typeface="Cambria" panose="02040503050406030204" pitchFamily="18" charset="0"/>
                <a:ea typeface="Cambria" panose="02040503050406030204" pitchFamily="18" charset="0"/>
                <a:cs typeface="Times New Roman" panose="02020603050405020304" pitchFamily="18" charset="0"/>
              </a:rPr>
              <a:t>declare.”</a:t>
            </a:r>
          </a:p>
          <a:p>
            <a:pPr marL="0" indent="0">
              <a:buNone/>
            </a:pPr>
            <a:r>
              <a:rPr lang="en-AU" sz="3600" i="1" dirty="0" smtClean="0">
                <a:latin typeface="Cambria" panose="02040503050406030204" pitchFamily="18" charset="0"/>
                <a:ea typeface="Cambria" panose="02040503050406030204" pitchFamily="18" charset="0"/>
                <a:cs typeface="Times New Roman" panose="02020603050405020304" pitchFamily="18" charset="0"/>
              </a:rPr>
              <a:t>- </a:t>
            </a:r>
            <a:r>
              <a:rPr lang="en-AU" sz="3600" dirty="0" smtClean="0">
                <a:latin typeface="Cambria" panose="02040503050406030204" pitchFamily="18" charset="0"/>
                <a:ea typeface="Cambria" panose="02040503050406030204" pitchFamily="18" charset="0"/>
                <a:cs typeface="Times New Roman" panose="02020603050405020304" pitchFamily="18" charset="0"/>
              </a:rPr>
              <a:t>The</a:t>
            </a:r>
            <a:r>
              <a:rPr lang="en-AU" sz="3600" i="1" dirty="0" smtClean="0">
                <a:latin typeface="Cambria" panose="02040503050406030204" pitchFamily="18" charset="0"/>
                <a:ea typeface="Cambria" panose="02040503050406030204" pitchFamily="18" charset="0"/>
                <a:cs typeface="Times New Roman" panose="02020603050405020304" pitchFamily="18" charset="0"/>
              </a:rPr>
              <a:t> Times</a:t>
            </a:r>
            <a:r>
              <a:rPr lang="en-AU" sz="3600" dirty="0">
                <a:latin typeface="Cambria" panose="02040503050406030204" pitchFamily="18" charset="0"/>
                <a:ea typeface="Cambria" panose="02040503050406030204" pitchFamily="18" charset="0"/>
                <a:cs typeface="Times New Roman" panose="02020603050405020304" pitchFamily="18" charset="0"/>
              </a:rPr>
              <a:t>. </a:t>
            </a:r>
            <a:endParaRPr lang="en-AU" sz="3600" dirty="0" smtClean="0">
              <a:latin typeface="Cambria" panose="02040503050406030204" pitchFamily="18" charset="0"/>
              <a:ea typeface="Cambria" panose="02040503050406030204" pitchFamily="18" charset="0"/>
              <a:cs typeface="Times New Roman" panose="02020603050405020304" pitchFamily="18" charset="0"/>
            </a:endParaRPr>
          </a:p>
          <a:p>
            <a:pPr marL="0" indent="0">
              <a:buNone/>
            </a:pPr>
            <a:endParaRPr lang="en-AU" dirty="0">
              <a:latin typeface="Times New Roman" panose="02020603050405020304" pitchFamily="18" charset="0"/>
              <a:cs typeface="Times New Roman" panose="02020603050405020304" pitchFamily="18" charset="0"/>
            </a:endParaRPr>
          </a:p>
          <a:p>
            <a:endParaRPr lang="en-AU"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1775"/>
            <a:ext cx="4616388" cy="4404284"/>
          </a:xfrm>
          <a:prstGeom prst="rect">
            <a:avLst/>
          </a:prstGeom>
        </p:spPr>
      </p:pic>
    </p:spTree>
    <p:extLst>
      <p:ext uri="{BB962C8B-B14F-4D97-AF65-F5344CB8AC3E}">
        <p14:creationId xmlns:p14="http://schemas.microsoft.com/office/powerpoint/2010/main" val="13779164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8171" y="2843513"/>
            <a:ext cx="9466218" cy="1876533"/>
          </a:xfrm>
        </p:spPr>
        <p:txBody>
          <a:bodyPr>
            <a:normAutofit/>
          </a:bodyPr>
          <a:lstStyle/>
          <a:p>
            <a:pPr marL="0" lvl="0" indent="0">
              <a:buNone/>
            </a:pPr>
            <a:r>
              <a:rPr lang="en-AU" sz="3600" u="sng" dirty="0">
                <a:latin typeface="Cambria" panose="02040503050406030204" pitchFamily="18" charset="0"/>
                <a:ea typeface="Cambria" panose="02040503050406030204" pitchFamily="18" charset="0"/>
              </a:rPr>
              <a:t>Multicultural Philosophy as European Project</a:t>
            </a:r>
            <a:endParaRPr lang="en-AU" sz="3600" dirty="0">
              <a:latin typeface="Cambria" panose="02040503050406030204" pitchFamily="18" charset="0"/>
              <a:ea typeface="Cambria" panose="02040503050406030204" pitchFamily="18" charset="0"/>
            </a:endParaRPr>
          </a:p>
        </p:txBody>
      </p:sp>
      <p:sp>
        <p:nvSpPr>
          <p:cNvPr id="2" name="TextBox 1"/>
          <p:cNvSpPr txBox="1"/>
          <p:nvPr/>
        </p:nvSpPr>
        <p:spPr>
          <a:xfrm>
            <a:off x="5486399" y="1358537"/>
            <a:ext cx="5408023" cy="1107996"/>
          </a:xfrm>
          <a:prstGeom prst="rect">
            <a:avLst/>
          </a:prstGeom>
          <a:noFill/>
        </p:spPr>
        <p:txBody>
          <a:bodyPr wrap="square" rtlCol="0">
            <a:spAutoFit/>
          </a:bodyPr>
          <a:lstStyle/>
          <a:p>
            <a:r>
              <a:rPr lang="en-AU" sz="6600" dirty="0" smtClean="0">
                <a:latin typeface="Century" panose="02040604050505020304" pitchFamily="18" charset="0"/>
              </a:rPr>
              <a:t>3</a:t>
            </a:r>
            <a:endParaRPr lang="en-AU" sz="6600" dirty="0">
              <a:latin typeface="Century" panose="02040604050505020304" pitchFamily="18" charset="0"/>
            </a:endParaRPr>
          </a:p>
        </p:txBody>
      </p:sp>
    </p:spTree>
    <p:extLst>
      <p:ext uri="{BB962C8B-B14F-4D97-AF65-F5344CB8AC3E}">
        <p14:creationId xmlns:p14="http://schemas.microsoft.com/office/powerpoint/2010/main" val="9203796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4893" y="1851752"/>
            <a:ext cx="7585166" cy="4043952"/>
          </a:xfrm>
        </p:spPr>
        <p:txBody>
          <a:bodyPr>
            <a:normAutofit/>
          </a:bodyPr>
          <a:lstStyle/>
          <a:p>
            <a:pPr marL="0" indent="0" algn="ctr">
              <a:buNone/>
            </a:pPr>
            <a:r>
              <a:rPr lang="en-AU" sz="5400" dirty="0" smtClean="0">
                <a:latin typeface="Cambria" panose="02040503050406030204" pitchFamily="18" charset="0"/>
                <a:ea typeface="Cambria" panose="02040503050406030204" pitchFamily="18" charset="0"/>
              </a:rPr>
              <a:t>Philosophy</a:t>
            </a:r>
          </a:p>
          <a:p>
            <a:pPr marL="0" indent="0" algn="ctr">
              <a:buNone/>
            </a:pPr>
            <a:endParaRPr lang="en-AU" sz="5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989378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4893" y="1851752"/>
            <a:ext cx="7585166" cy="4043952"/>
          </a:xfrm>
        </p:spPr>
        <p:txBody>
          <a:bodyPr>
            <a:normAutofit/>
          </a:bodyPr>
          <a:lstStyle/>
          <a:p>
            <a:pPr marL="0" indent="0" algn="ctr">
              <a:buNone/>
            </a:pPr>
            <a:r>
              <a:rPr lang="en-AU" sz="5400" strike="sngStrike" dirty="0" smtClean="0">
                <a:latin typeface="Cambria" panose="02040503050406030204" pitchFamily="18" charset="0"/>
                <a:ea typeface="Cambria" panose="02040503050406030204" pitchFamily="18" charset="0"/>
              </a:rPr>
              <a:t>Philosophy</a:t>
            </a:r>
          </a:p>
          <a:p>
            <a:pPr marL="0" indent="0" algn="ctr">
              <a:buNone/>
            </a:pPr>
            <a:endParaRPr lang="en-AU" sz="5400" dirty="0">
              <a:latin typeface="Cambria" panose="02040503050406030204" pitchFamily="18" charset="0"/>
              <a:ea typeface="Cambria" panose="02040503050406030204" pitchFamily="18" charset="0"/>
            </a:endParaRPr>
          </a:p>
          <a:p>
            <a:pPr marL="0" indent="0" algn="ctr">
              <a:buNone/>
            </a:pPr>
            <a:r>
              <a:rPr lang="en-AU" sz="5400" dirty="0" smtClean="0">
                <a:latin typeface="Cambria" panose="02040503050406030204" pitchFamily="18" charset="0"/>
                <a:ea typeface="Cambria" panose="02040503050406030204" pitchFamily="18" charset="0"/>
              </a:rPr>
              <a:t>World Philosoph</a:t>
            </a:r>
            <a:r>
              <a:rPr lang="en-AU" sz="5400" i="1" dirty="0" smtClean="0">
                <a:latin typeface="Cambria" panose="02040503050406030204" pitchFamily="18" charset="0"/>
                <a:ea typeface="Cambria" panose="02040503050406030204" pitchFamily="18" charset="0"/>
              </a:rPr>
              <a:t>ies</a:t>
            </a:r>
            <a:endParaRPr lang="en-AU" sz="54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481490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3107" y="1166948"/>
            <a:ext cx="10380617" cy="5207726"/>
          </a:xfrm>
        </p:spPr>
        <p:txBody>
          <a:bodyPr>
            <a:normAutofit/>
          </a:bodyPr>
          <a:lstStyle/>
          <a:p>
            <a:pPr marL="0" indent="0">
              <a:buNone/>
            </a:pPr>
            <a:r>
              <a:rPr lang="en-AU" sz="3600" dirty="0" smtClean="0">
                <a:latin typeface="Cambria" panose="02040503050406030204" pitchFamily="18" charset="0"/>
                <a:ea typeface="Cambria" panose="02040503050406030204" pitchFamily="18" charset="0"/>
              </a:rPr>
              <a:t>Philosophy </a:t>
            </a:r>
            <a:r>
              <a:rPr lang="en-AU" sz="3600" dirty="0" smtClean="0">
                <a:latin typeface="Cambria" panose="02040503050406030204" pitchFamily="18" charset="0"/>
                <a:ea typeface="Cambria" panose="02040503050406030204" pitchFamily="18" charset="0"/>
              </a:rPr>
              <a:t>is a </a:t>
            </a:r>
            <a:r>
              <a:rPr lang="en-AU" sz="3600" dirty="0">
                <a:latin typeface="Cambria" panose="02040503050406030204" pitchFamily="18" charset="0"/>
                <a:ea typeface="Cambria" panose="02040503050406030204" pitchFamily="18" charset="0"/>
              </a:rPr>
              <a:t>‘global’ ‘phenomenon of </a:t>
            </a:r>
            <a:r>
              <a:rPr lang="en-AU" sz="3600" dirty="0" smtClean="0">
                <a:latin typeface="Cambria" panose="02040503050406030204" pitchFamily="18" charset="0"/>
                <a:ea typeface="Cambria" panose="02040503050406030204" pitchFamily="18" charset="0"/>
              </a:rPr>
              <a:t>culture</a:t>
            </a:r>
            <a:r>
              <a:rPr lang="en-AU" sz="3600" dirty="0" smtClean="0">
                <a:latin typeface="Cambria" panose="02040503050406030204" pitchFamily="18" charset="0"/>
                <a:ea typeface="Cambria" panose="02040503050406030204" pitchFamily="18" charset="0"/>
              </a:rPr>
              <a:t>’…</a:t>
            </a:r>
            <a:endParaRPr lang="en-AU" sz="3600" dirty="0" smtClean="0">
              <a:latin typeface="Cambria" panose="02040503050406030204" pitchFamily="18" charset="0"/>
              <a:ea typeface="Cambria" panose="02040503050406030204" pitchFamily="18" charset="0"/>
            </a:endParaRPr>
          </a:p>
          <a:p>
            <a:pPr marL="0" indent="0">
              <a:buNone/>
            </a:pPr>
            <a:endParaRPr lang="en-AU" sz="3600" dirty="0">
              <a:latin typeface="Cambria" panose="02040503050406030204" pitchFamily="18" charset="0"/>
              <a:ea typeface="Cambria" panose="02040503050406030204" pitchFamily="18" charset="0"/>
            </a:endParaRPr>
          </a:p>
          <a:p>
            <a:pPr marL="0" indent="0">
              <a:buNone/>
            </a:pPr>
            <a:endParaRPr lang="en-AU" sz="3600" dirty="0">
              <a:latin typeface="Cambria" panose="02040503050406030204" pitchFamily="18" charset="0"/>
              <a:ea typeface="Cambria" panose="02040503050406030204" pitchFamily="18" charset="0"/>
            </a:endParaRPr>
          </a:p>
          <a:p>
            <a:pPr marL="0" indent="0">
              <a:buNone/>
            </a:pPr>
            <a:endParaRPr lang="en-AU" sz="3600" dirty="0">
              <a:latin typeface="Cambria" panose="02040503050406030204" pitchFamily="18" charset="0"/>
              <a:ea typeface="Cambria" panose="02040503050406030204" pitchFamily="18" charset="0"/>
            </a:endParaRPr>
          </a:p>
          <a:p>
            <a:pPr marL="0" indent="0">
              <a:buNone/>
            </a:pPr>
            <a:endParaRPr lang="en-AU" dirty="0"/>
          </a:p>
        </p:txBody>
      </p:sp>
    </p:spTree>
    <p:extLst>
      <p:ext uri="{BB962C8B-B14F-4D97-AF65-F5344CB8AC3E}">
        <p14:creationId xmlns:p14="http://schemas.microsoft.com/office/powerpoint/2010/main" val="32175740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3107" y="1166948"/>
            <a:ext cx="10380617" cy="5207726"/>
          </a:xfrm>
        </p:spPr>
        <p:txBody>
          <a:bodyPr>
            <a:normAutofit/>
          </a:bodyPr>
          <a:lstStyle/>
          <a:p>
            <a:pPr marL="0" indent="0">
              <a:buNone/>
            </a:pPr>
            <a:r>
              <a:rPr lang="en-AU" sz="3600" dirty="0" smtClean="0">
                <a:latin typeface="Cambria" panose="02040503050406030204" pitchFamily="18" charset="0"/>
                <a:ea typeface="Cambria" panose="02040503050406030204" pitchFamily="18" charset="0"/>
              </a:rPr>
              <a:t>Philosophy </a:t>
            </a:r>
            <a:r>
              <a:rPr lang="en-AU" sz="3600" dirty="0" smtClean="0">
                <a:latin typeface="Cambria" panose="02040503050406030204" pitchFamily="18" charset="0"/>
                <a:ea typeface="Cambria" panose="02040503050406030204" pitchFamily="18" charset="0"/>
              </a:rPr>
              <a:t>is a </a:t>
            </a:r>
            <a:r>
              <a:rPr lang="en-AU" sz="3600" dirty="0">
                <a:latin typeface="Cambria" panose="02040503050406030204" pitchFamily="18" charset="0"/>
                <a:ea typeface="Cambria" panose="02040503050406030204" pitchFamily="18" charset="0"/>
              </a:rPr>
              <a:t>‘global’ ‘phenomenon of </a:t>
            </a:r>
            <a:r>
              <a:rPr lang="en-AU" sz="3600" dirty="0" smtClean="0">
                <a:latin typeface="Cambria" panose="02040503050406030204" pitchFamily="18" charset="0"/>
                <a:ea typeface="Cambria" panose="02040503050406030204" pitchFamily="18" charset="0"/>
              </a:rPr>
              <a:t>culture</a:t>
            </a:r>
            <a:r>
              <a:rPr lang="en-AU" sz="3600" dirty="0" smtClean="0">
                <a:latin typeface="Cambria" panose="02040503050406030204" pitchFamily="18" charset="0"/>
                <a:ea typeface="Cambria" panose="02040503050406030204" pitchFamily="18" charset="0"/>
              </a:rPr>
              <a:t>’…</a:t>
            </a:r>
            <a:endParaRPr lang="en-AU" sz="3600" dirty="0" smtClean="0">
              <a:latin typeface="Cambria" panose="02040503050406030204" pitchFamily="18" charset="0"/>
              <a:ea typeface="Cambria" panose="02040503050406030204" pitchFamily="18" charset="0"/>
            </a:endParaRPr>
          </a:p>
          <a:p>
            <a:pPr marL="0" indent="0">
              <a:buNone/>
            </a:pPr>
            <a:endParaRPr lang="en-AU" sz="3600" dirty="0">
              <a:latin typeface="Cambria" panose="02040503050406030204" pitchFamily="18" charset="0"/>
              <a:ea typeface="Cambria" panose="02040503050406030204" pitchFamily="18" charset="0"/>
            </a:endParaRPr>
          </a:p>
          <a:p>
            <a:pPr marL="0" indent="0">
              <a:buNone/>
            </a:pPr>
            <a:endParaRPr lang="en-AU" sz="3600" dirty="0">
              <a:latin typeface="Cambria" panose="02040503050406030204" pitchFamily="18" charset="0"/>
              <a:ea typeface="Cambria" panose="02040503050406030204" pitchFamily="18" charset="0"/>
            </a:endParaRPr>
          </a:p>
          <a:p>
            <a:pPr marL="0" indent="0">
              <a:buNone/>
            </a:pPr>
            <a:r>
              <a:rPr lang="en-AU" sz="3600" dirty="0" smtClean="0">
                <a:latin typeface="Cambria" panose="02040503050406030204" pitchFamily="18" charset="0"/>
                <a:ea typeface="Cambria" panose="02040503050406030204" pitchFamily="18" charset="0"/>
              </a:rPr>
              <a:t>…it is found </a:t>
            </a:r>
            <a:r>
              <a:rPr lang="en-AU" sz="3600" dirty="0">
                <a:latin typeface="Cambria" panose="02040503050406030204" pitchFamily="18" charset="0"/>
                <a:ea typeface="Cambria" panose="02040503050406030204" pitchFamily="18" charset="0"/>
              </a:rPr>
              <a:t>wherever human culture is </a:t>
            </a:r>
            <a:r>
              <a:rPr lang="en-AU" sz="3600" dirty="0" smtClean="0">
                <a:latin typeface="Cambria" panose="02040503050406030204" pitchFamily="18" charset="0"/>
                <a:ea typeface="Cambria" panose="02040503050406030204" pitchFamily="18" charset="0"/>
              </a:rPr>
              <a:t>found, and…</a:t>
            </a:r>
            <a:endParaRPr lang="en-AU" sz="3600" dirty="0" smtClean="0">
              <a:latin typeface="Cambria" panose="02040503050406030204" pitchFamily="18" charset="0"/>
              <a:ea typeface="Cambria" panose="02040503050406030204" pitchFamily="18" charset="0"/>
            </a:endParaRPr>
          </a:p>
          <a:p>
            <a:pPr marL="0" indent="0">
              <a:buNone/>
            </a:pPr>
            <a:endParaRPr lang="en-AU" sz="3600" dirty="0">
              <a:latin typeface="Cambria" panose="02040503050406030204" pitchFamily="18" charset="0"/>
              <a:ea typeface="Cambria" panose="02040503050406030204" pitchFamily="18" charset="0"/>
            </a:endParaRPr>
          </a:p>
          <a:p>
            <a:pPr marL="0" indent="0">
              <a:buNone/>
            </a:pPr>
            <a:endParaRPr lang="en-AU" dirty="0"/>
          </a:p>
        </p:txBody>
      </p:sp>
    </p:spTree>
    <p:extLst>
      <p:ext uri="{BB962C8B-B14F-4D97-AF65-F5344CB8AC3E}">
        <p14:creationId xmlns:p14="http://schemas.microsoft.com/office/powerpoint/2010/main" val="2655928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3107" y="1166948"/>
            <a:ext cx="10380617" cy="5207726"/>
          </a:xfrm>
        </p:spPr>
        <p:txBody>
          <a:bodyPr>
            <a:normAutofit/>
          </a:bodyPr>
          <a:lstStyle/>
          <a:p>
            <a:pPr marL="0" indent="0">
              <a:buNone/>
            </a:pPr>
            <a:r>
              <a:rPr lang="en-AU" sz="3600" dirty="0" smtClean="0">
                <a:latin typeface="Cambria" panose="02040503050406030204" pitchFamily="18" charset="0"/>
                <a:ea typeface="Cambria" panose="02040503050406030204" pitchFamily="18" charset="0"/>
              </a:rPr>
              <a:t>Philosophy </a:t>
            </a:r>
            <a:r>
              <a:rPr lang="en-AU" sz="3600" dirty="0" smtClean="0">
                <a:latin typeface="Cambria" panose="02040503050406030204" pitchFamily="18" charset="0"/>
                <a:ea typeface="Cambria" panose="02040503050406030204" pitchFamily="18" charset="0"/>
              </a:rPr>
              <a:t>is a </a:t>
            </a:r>
            <a:r>
              <a:rPr lang="en-AU" sz="3600" dirty="0">
                <a:latin typeface="Cambria" panose="02040503050406030204" pitchFamily="18" charset="0"/>
                <a:ea typeface="Cambria" panose="02040503050406030204" pitchFamily="18" charset="0"/>
              </a:rPr>
              <a:t>‘global’ ‘phenomenon of </a:t>
            </a:r>
            <a:r>
              <a:rPr lang="en-AU" sz="3600" dirty="0" smtClean="0">
                <a:latin typeface="Cambria" panose="02040503050406030204" pitchFamily="18" charset="0"/>
                <a:ea typeface="Cambria" panose="02040503050406030204" pitchFamily="18" charset="0"/>
              </a:rPr>
              <a:t>culture</a:t>
            </a:r>
            <a:r>
              <a:rPr lang="en-AU" sz="3600" dirty="0" smtClean="0">
                <a:latin typeface="Cambria" panose="02040503050406030204" pitchFamily="18" charset="0"/>
                <a:ea typeface="Cambria" panose="02040503050406030204" pitchFamily="18" charset="0"/>
              </a:rPr>
              <a:t>’…</a:t>
            </a:r>
            <a:endParaRPr lang="en-AU" sz="3600" dirty="0" smtClean="0">
              <a:latin typeface="Cambria" panose="02040503050406030204" pitchFamily="18" charset="0"/>
              <a:ea typeface="Cambria" panose="02040503050406030204" pitchFamily="18" charset="0"/>
            </a:endParaRPr>
          </a:p>
          <a:p>
            <a:pPr marL="0" indent="0">
              <a:buNone/>
            </a:pPr>
            <a:endParaRPr lang="en-AU" sz="3600" dirty="0">
              <a:latin typeface="Cambria" panose="02040503050406030204" pitchFamily="18" charset="0"/>
              <a:ea typeface="Cambria" panose="02040503050406030204" pitchFamily="18" charset="0"/>
            </a:endParaRPr>
          </a:p>
          <a:p>
            <a:pPr marL="0" indent="0">
              <a:buNone/>
            </a:pPr>
            <a:endParaRPr lang="en-AU" sz="3600" dirty="0">
              <a:latin typeface="Cambria" panose="02040503050406030204" pitchFamily="18" charset="0"/>
              <a:ea typeface="Cambria" panose="02040503050406030204" pitchFamily="18" charset="0"/>
            </a:endParaRPr>
          </a:p>
          <a:p>
            <a:pPr marL="0" indent="0">
              <a:buNone/>
            </a:pPr>
            <a:r>
              <a:rPr lang="en-AU" sz="3600" dirty="0" smtClean="0">
                <a:latin typeface="Cambria" panose="02040503050406030204" pitchFamily="18" charset="0"/>
                <a:ea typeface="Cambria" panose="02040503050406030204" pitchFamily="18" charset="0"/>
              </a:rPr>
              <a:t>…it is found </a:t>
            </a:r>
            <a:r>
              <a:rPr lang="en-AU" sz="3600" dirty="0">
                <a:latin typeface="Cambria" panose="02040503050406030204" pitchFamily="18" charset="0"/>
                <a:ea typeface="Cambria" panose="02040503050406030204" pitchFamily="18" charset="0"/>
              </a:rPr>
              <a:t>wherever human culture is </a:t>
            </a:r>
            <a:r>
              <a:rPr lang="en-AU" sz="3600" dirty="0" smtClean="0">
                <a:latin typeface="Cambria" panose="02040503050406030204" pitchFamily="18" charset="0"/>
                <a:ea typeface="Cambria" panose="02040503050406030204" pitchFamily="18" charset="0"/>
              </a:rPr>
              <a:t>found, and…</a:t>
            </a:r>
            <a:endParaRPr lang="en-AU" sz="3600" dirty="0" smtClean="0">
              <a:latin typeface="Cambria" panose="02040503050406030204" pitchFamily="18" charset="0"/>
              <a:ea typeface="Cambria" panose="02040503050406030204" pitchFamily="18" charset="0"/>
            </a:endParaRPr>
          </a:p>
          <a:p>
            <a:pPr marL="0" indent="0">
              <a:buNone/>
            </a:pPr>
            <a:endParaRPr lang="en-AU" sz="3600" dirty="0">
              <a:latin typeface="Cambria" panose="02040503050406030204" pitchFamily="18" charset="0"/>
              <a:ea typeface="Cambria" panose="02040503050406030204" pitchFamily="18" charset="0"/>
            </a:endParaRPr>
          </a:p>
          <a:p>
            <a:pPr marL="0" indent="0">
              <a:buNone/>
            </a:pPr>
            <a:r>
              <a:rPr lang="en-AU" sz="3600" dirty="0" smtClean="0">
                <a:latin typeface="Cambria" panose="02040503050406030204" pitchFamily="18" charset="0"/>
                <a:ea typeface="Cambria" panose="02040503050406030204" pitchFamily="18" charset="0"/>
              </a:rPr>
              <a:t>…takes </a:t>
            </a:r>
            <a:r>
              <a:rPr lang="en-AU" sz="3600" dirty="0">
                <a:latin typeface="Cambria" panose="02040503050406030204" pitchFamily="18" charset="0"/>
                <a:ea typeface="Cambria" panose="02040503050406030204" pitchFamily="18" charset="0"/>
              </a:rPr>
              <a:t>on diverse </a:t>
            </a:r>
            <a:r>
              <a:rPr lang="en-AU" sz="3600" dirty="0" smtClean="0">
                <a:latin typeface="Cambria" panose="02040503050406030204" pitchFamily="18" charset="0"/>
                <a:ea typeface="Cambria" panose="02040503050406030204" pitchFamily="18" charset="0"/>
              </a:rPr>
              <a:t>forms like culture itself</a:t>
            </a:r>
            <a:r>
              <a:rPr lang="en-AU" sz="3200" dirty="0" smtClean="0">
                <a:latin typeface="Century" panose="02040604050505020304" pitchFamily="18" charset="0"/>
              </a:rPr>
              <a:t>.</a:t>
            </a:r>
            <a:endParaRPr lang="en-AU" sz="3200" dirty="0">
              <a:latin typeface="Century" panose="02040604050505020304" pitchFamily="18" charset="0"/>
            </a:endParaRPr>
          </a:p>
          <a:p>
            <a:pPr marL="0" indent="0">
              <a:buNone/>
            </a:pPr>
            <a:endParaRPr lang="en-AU" dirty="0"/>
          </a:p>
        </p:txBody>
      </p:sp>
    </p:spTree>
    <p:extLst>
      <p:ext uri="{BB962C8B-B14F-4D97-AF65-F5344CB8AC3E}">
        <p14:creationId xmlns:p14="http://schemas.microsoft.com/office/powerpoint/2010/main" val="37494097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59396" y="0"/>
            <a:ext cx="6619142" cy="6747670"/>
          </a:xfrm>
        </p:spPr>
      </p:pic>
    </p:spTree>
    <p:extLst>
      <p:ext uri="{BB962C8B-B14F-4D97-AF65-F5344CB8AC3E}">
        <p14:creationId xmlns:p14="http://schemas.microsoft.com/office/powerpoint/2010/main" val="25833272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31571" y="2644231"/>
            <a:ext cx="8854440" cy="2189026"/>
          </a:xfrm>
        </p:spPr>
        <p:txBody>
          <a:bodyPr>
            <a:normAutofit/>
          </a:bodyPr>
          <a:lstStyle/>
          <a:p>
            <a:pPr marL="0" indent="0">
              <a:buNone/>
            </a:pPr>
            <a:r>
              <a:rPr lang="en-US" sz="6000" dirty="0" smtClean="0">
                <a:latin typeface="Cambria" panose="02040503050406030204" pitchFamily="18" charset="0"/>
                <a:ea typeface="Cambria" panose="02040503050406030204" pitchFamily="18" charset="0"/>
              </a:rPr>
              <a:t>Comparative Philosophy</a:t>
            </a:r>
            <a:endParaRPr lang="en-AU" sz="6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283768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en-AU" sz="3600" dirty="0" smtClean="0">
                <a:latin typeface="Cambria" panose="02040503050406030204" pitchFamily="18" charset="0"/>
                <a:ea typeface="Cambria" panose="02040503050406030204" pitchFamily="18" charset="0"/>
              </a:rPr>
              <a:t>“We </a:t>
            </a:r>
            <a:r>
              <a:rPr lang="en-AU" sz="3600" dirty="0">
                <a:latin typeface="Cambria" panose="02040503050406030204" pitchFamily="18" charset="0"/>
                <a:ea typeface="Cambria" panose="02040503050406030204" pitchFamily="18" charset="0"/>
              </a:rPr>
              <a:t>can’t set out strict rules for what does or doesn’t count as philosophy, but we can see that it has a set of shared features and that an intellectual tradition should be treated as philosophy if it shares enough of them</a:t>
            </a:r>
            <a:r>
              <a:rPr lang="en-AU" sz="3600" dirty="0" smtClean="0">
                <a:latin typeface="Cambria" panose="02040503050406030204" pitchFamily="18" charset="0"/>
                <a:ea typeface="Cambria" panose="02040503050406030204" pitchFamily="18" charset="0"/>
              </a:rPr>
              <a:t>.”</a:t>
            </a:r>
          </a:p>
          <a:p>
            <a:endParaRPr lang="en-AU" dirty="0"/>
          </a:p>
          <a:p>
            <a:pPr marL="0" indent="0">
              <a:buNone/>
            </a:pPr>
            <a:r>
              <a:rPr lang="en-AU" dirty="0">
                <a:latin typeface="Cambria" panose="02040503050406030204" pitchFamily="18" charset="0"/>
                <a:ea typeface="Cambria" panose="02040503050406030204" pitchFamily="18" charset="0"/>
              </a:rPr>
              <a:t>Julian Baggini, </a:t>
            </a:r>
            <a:r>
              <a:rPr lang="en-AU" i="1" dirty="0" smtClean="0">
                <a:latin typeface="Cambria" panose="02040503050406030204" pitchFamily="18" charset="0"/>
                <a:ea typeface="Cambria" panose="02040503050406030204" pitchFamily="18" charset="0"/>
              </a:rPr>
              <a:t>How </a:t>
            </a:r>
            <a:r>
              <a:rPr lang="en-AU" i="1" dirty="0">
                <a:latin typeface="Cambria" panose="02040503050406030204" pitchFamily="18" charset="0"/>
                <a:ea typeface="Cambria" panose="02040503050406030204" pitchFamily="18" charset="0"/>
              </a:rPr>
              <a:t>the World Thinks</a:t>
            </a:r>
            <a:endParaRPr lang="en-A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394322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102" y="670559"/>
            <a:ext cx="10607040" cy="5386090"/>
          </a:xfrm>
          <a:prstGeom prst="rect">
            <a:avLst/>
          </a:prstGeom>
        </p:spPr>
        <p:txBody>
          <a:bodyPr wrap="square">
            <a:spAutoFit/>
          </a:bodyPr>
          <a:lstStyle/>
          <a:p>
            <a:pPr algn="just"/>
            <a:r>
              <a:rPr lang="en-AU" sz="3200" dirty="0" smtClean="0">
                <a:latin typeface="Cambria" panose="02040503050406030204" pitchFamily="18" charset="0"/>
                <a:ea typeface="Cambria" panose="02040503050406030204" pitchFamily="18" charset="0"/>
                <a:cs typeface="Times New Roman" panose="02020603050405020304" pitchFamily="18" charset="0"/>
              </a:rPr>
              <a:t>“People </a:t>
            </a:r>
            <a:r>
              <a:rPr lang="en-AU" sz="3200" dirty="0">
                <a:latin typeface="Cambria" panose="02040503050406030204" pitchFamily="18" charset="0"/>
                <a:ea typeface="Cambria" panose="02040503050406030204" pitchFamily="18" charset="0"/>
                <a:cs typeface="Times New Roman" panose="02020603050405020304" pitchFamily="18" charset="0"/>
              </a:rPr>
              <a:t>are doing philosophy, badly or well, whenever they set their minds to a systematic investigation of the nature of the world, selfhood, language, logic, value, the human good, the sources and justifications of knowledge, the nature and limits of human reason. </a:t>
            </a:r>
            <a:r>
              <a:rPr lang="en-AU" sz="3200" u="sng" dirty="0">
                <a:latin typeface="Cambria" panose="02040503050406030204" pitchFamily="18" charset="0"/>
                <a:ea typeface="Cambria" panose="02040503050406030204" pitchFamily="18" charset="0"/>
                <a:cs typeface="Times New Roman" panose="02020603050405020304" pitchFamily="18" charset="0"/>
              </a:rPr>
              <a:t>When such issues are dealt with purely by myth or dogma it is religion and folklore, not philosophy. When methods have been agreed upon to answer the questions empirically, inquiry becomes scientific, not philosophical</a:t>
            </a:r>
            <a:r>
              <a:rPr lang="en-AU" sz="3200" u="sng" dirty="0" smtClean="0">
                <a:latin typeface="Cambria" panose="02040503050406030204" pitchFamily="18" charset="0"/>
                <a:ea typeface="Cambria" panose="02040503050406030204" pitchFamily="18" charset="0"/>
                <a:cs typeface="Times New Roman" panose="02020603050405020304" pitchFamily="18" charset="0"/>
              </a:rPr>
              <a:t>.</a:t>
            </a:r>
            <a:r>
              <a:rPr lang="en-AU" sz="3200" dirty="0" smtClean="0">
                <a:latin typeface="Cambria" panose="02040503050406030204" pitchFamily="18" charset="0"/>
                <a:ea typeface="Cambria" panose="02040503050406030204" pitchFamily="18" charset="0"/>
                <a:cs typeface="Times New Roman" panose="02020603050405020304" pitchFamily="18" charset="0"/>
              </a:rPr>
              <a:t>”</a:t>
            </a:r>
          </a:p>
          <a:p>
            <a:endParaRPr lang="en-AU" b="1" dirty="0" smtClean="0">
              <a:latin typeface="Cambria" panose="02040503050406030204" pitchFamily="18" charset="0"/>
              <a:ea typeface="SimSun" panose="02010600030101010101" pitchFamily="2" charset="-122"/>
              <a:cs typeface="Times New Roman" panose="02020603050405020304" pitchFamily="18" charset="0"/>
            </a:endParaRPr>
          </a:p>
          <a:p>
            <a:r>
              <a:rPr lang="en-AU" sz="2000" dirty="0">
                <a:latin typeface="Cambria" panose="02040503050406030204" pitchFamily="18" charset="0"/>
                <a:ea typeface="Cambria" panose="02040503050406030204" pitchFamily="18" charset="0"/>
              </a:rPr>
              <a:t>Julian Baggini, </a:t>
            </a:r>
            <a:r>
              <a:rPr lang="en-AU" sz="2000" i="1" dirty="0">
                <a:latin typeface="Cambria" panose="02040503050406030204" pitchFamily="18" charset="0"/>
                <a:ea typeface="Cambria" panose="02040503050406030204" pitchFamily="18" charset="0"/>
              </a:rPr>
              <a:t>How the World Thinks</a:t>
            </a:r>
            <a:endParaRPr lang="en-AU" sz="2000" dirty="0">
              <a:latin typeface="Cambria" panose="02040503050406030204" pitchFamily="18" charset="0"/>
              <a:ea typeface="Cambria" panose="02040503050406030204" pitchFamily="18" charset="0"/>
            </a:endParaRPr>
          </a:p>
          <a:p>
            <a:endParaRPr lang="en-AU" dirty="0"/>
          </a:p>
        </p:txBody>
      </p:sp>
    </p:spTree>
    <p:extLst>
      <p:ext uri="{BB962C8B-B14F-4D97-AF65-F5344CB8AC3E}">
        <p14:creationId xmlns:p14="http://schemas.microsoft.com/office/powerpoint/2010/main" val="30275865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89166"/>
            <a:ext cx="12192000" cy="3714904"/>
          </a:xfrm>
          <a:prstGeom prst="rect">
            <a:avLst/>
          </a:prstGeom>
        </p:spPr>
      </p:pic>
      <p:sp>
        <p:nvSpPr>
          <p:cNvPr id="5" name="TextBox 4"/>
          <p:cNvSpPr txBox="1"/>
          <p:nvPr/>
        </p:nvSpPr>
        <p:spPr>
          <a:xfrm>
            <a:off x="174171" y="3068877"/>
            <a:ext cx="1968137" cy="707886"/>
          </a:xfrm>
          <a:prstGeom prst="rect">
            <a:avLst/>
          </a:prstGeom>
          <a:noFill/>
        </p:spPr>
        <p:txBody>
          <a:bodyPr wrap="square" rtlCol="0">
            <a:spAutoFit/>
          </a:bodyPr>
          <a:lstStyle/>
          <a:p>
            <a:r>
              <a:rPr lang="en-AU" sz="4000" dirty="0" smtClean="0">
                <a:latin typeface="Cambria" panose="02040503050406030204" pitchFamily="18" charset="0"/>
                <a:ea typeface="Cambria" panose="02040503050406030204" pitchFamily="18" charset="0"/>
              </a:rPr>
              <a:t>Science</a:t>
            </a:r>
            <a:endParaRPr lang="en-AU" sz="4000" dirty="0">
              <a:latin typeface="Cambria" panose="02040503050406030204" pitchFamily="18" charset="0"/>
              <a:ea typeface="Cambria" panose="02040503050406030204" pitchFamily="18" charset="0"/>
            </a:endParaRPr>
          </a:p>
        </p:txBody>
      </p:sp>
      <p:sp>
        <p:nvSpPr>
          <p:cNvPr id="6" name="TextBox 5"/>
          <p:cNvSpPr txBox="1"/>
          <p:nvPr/>
        </p:nvSpPr>
        <p:spPr>
          <a:xfrm>
            <a:off x="10136777" y="3068877"/>
            <a:ext cx="2185852" cy="1323439"/>
          </a:xfrm>
          <a:prstGeom prst="rect">
            <a:avLst/>
          </a:prstGeom>
          <a:noFill/>
        </p:spPr>
        <p:txBody>
          <a:bodyPr wrap="square" rtlCol="0">
            <a:spAutoFit/>
          </a:bodyPr>
          <a:lstStyle/>
          <a:p>
            <a:r>
              <a:rPr lang="en-AU" sz="4000" dirty="0" smtClean="0">
                <a:latin typeface="Cambria" panose="02040503050406030204" pitchFamily="18" charset="0"/>
                <a:ea typeface="Cambria" panose="02040503050406030204" pitchFamily="18" charset="0"/>
              </a:rPr>
              <a:t>Myth</a:t>
            </a:r>
          </a:p>
          <a:p>
            <a:r>
              <a:rPr lang="en-AU" sz="4000" dirty="0" smtClean="0">
                <a:latin typeface="Cambria" panose="02040503050406030204" pitchFamily="18" charset="0"/>
                <a:ea typeface="Cambria" panose="02040503050406030204" pitchFamily="18" charset="0"/>
              </a:rPr>
              <a:t>Religion</a:t>
            </a:r>
            <a:endParaRPr lang="en-AU" sz="4000" dirty="0">
              <a:latin typeface="Cambria" panose="02040503050406030204" pitchFamily="18" charset="0"/>
              <a:ea typeface="Cambria" panose="02040503050406030204" pitchFamily="18" charset="0"/>
            </a:endParaRPr>
          </a:p>
        </p:txBody>
      </p:sp>
      <p:sp>
        <p:nvSpPr>
          <p:cNvPr id="7" name="TextBox 6"/>
          <p:cNvSpPr txBox="1"/>
          <p:nvPr/>
        </p:nvSpPr>
        <p:spPr>
          <a:xfrm>
            <a:off x="4284617" y="3068877"/>
            <a:ext cx="3248297" cy="707886"/>
          </a:xfrm>
          <a:prstGeom prst="rect">
            <a:avLst/>
          </a:prstGeom>
          <a:noFill/>
        </p:spPr>
        <p:txBody>
          <a:bodyPr wrap="square" rtlCol="0">
            <a:spAutoFit/>
          </a:bodyPr>
          <a:lstStyle/>
          <a:p>
            <a:r>
              <a:rPr lang="en-AU" sz="4000" dirty="0" smtClean="0">
                <a:latin typeface="Cambria" panose="02040503050406030204" pitchFamily="18" charset="0"/>
                <a:ea typeface="Cambria" panose="02040503050406030204" pitchFamily="18" charset="0"/>
              </a:rPr>
              <a:t>Philosophy</a:t>
            </a:r>
            <a:endParaRPr lang="en-AU" sz="4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665205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463" y="2034630"/>
            <a:ext cx="10515600" cy="4351338"/>
          </a:xfrm>
        </p:spPr>
        <p:txBody>
          <a:bodyPr>
            <a:normAutofit/>
          </a:bodyPr>
          <a:lstStyle/>
          <a:p>
            <a:pPr marL="0" indent="0">
              <a:buNone/>
            </a:pPr>
            <a:r>
              <a:rPr lang="en-AU" sz="3600" dirty="0">
                <a:latin typeface="Cambria" panose="02040503050406030204" pitchFamily="18" charset="0"/>
                <a:ea typeface="Cambria" panose="02040503050406030204" pitchFamily="18" charset="0"/>
              </a:rPr>
              <a:t>P</a:t>
            </a:r>
            <a:r>
              <a:rPr lang="en-AU" sz="3600" dirty="0" smtClean="0">
                <a:latin typeface="Cambria" panose="02040503050406030204" pitchFamily="18" charset="0"/>
                <a:ea typeface="Cambria" panose="02040503050406030204" pitchFamily="18" charset="0"/>
              </a:rPr>
              <a:t>hilosophy is…</a:t>
            </a:r>
          </a:p>
          <a:p>
            <a:pPr marL="0" indent="0">
              <a:buNone/>
            </a:pPr>
            <a:endParaRPr lang="en-AU" sz="3600" dirty="0" smtClean="0">
              <a:latin typeface="Cambria" panose="02040503050406030204" pitchFamily="18" charset="0"/>
              <a:ea typeface="Cambria" panose="02040503050406030204" pitchFamily="18" charset="0"/>
            </a:endParaRPr>
          </a:p>
          <a:p>
            <a:pPr marL="0" indent="0">
              <a:buNone/>
            </a:pPr>
            <a:r>
              <a:rPr lang="en-AU" sz="3600" dirty="0" smtClean="0">
                <a:latin typeface="Cambria" panose="02040503050406030204" pitchFamily="18" charset="0"/>
                <a:ea typeface="Cambria" panose="02040503050406030204" pitchFamily="18" charset="0"/>
              </a:rPr>
              <a:t>…the attempt “to </a:t>
            </a:r>
            <a:r>
              <a:rPr lang="en-AU" sz="3600" dirty="0">
                <a:latin typeface="Cambria" panose="02040503050406030204" pitchFamily="18" charset="0"/>
                <a:ea typeface="Cambria" panose="02040503050406030204" pitchFamily="18" charset="0"/>
              </a:rPr>
              <a:t>understand how things in the broadest possible sense of the term hang together in the broadest possible sense of the term.”</a:t>
            </a:r>
          </a:p>
        </p:txBody>
      </p:sp>
    </p:spTree>
    <p:extLst>
      <p:ext uri="{BB962C8B-B14F-4D97-AF65-F5344CB8AC3E}">
        <p14:creationId xmlns:p14="http://schemas.microsoft.com/office/powerpoint/2010/main" val="32866950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818" y="2759211"/>
            <a:ext cx="10630988" cy="2117589"/>
          </a:xfrm>
        </p:spPr>
        <p:txBody>
          <a:bodyPr>
            <a:normAutofit/>
          </a:bodyPr>
          <a:lstStyle/>
          <a:p>
            <a:pPr marL="0" indent="0" algn="ctr">
              <a:buNone/>
            </a:pPr>
            <a:r>
              <a:rPr lang="el-GR" sz="4000" dirty="0" smtClean="0">
                <a:latin typeface="Cambria" panose="02040503050406030204" pitchFamily="18" charset="0"/>
                <a:ea typeface="Cambria" panose="02040503050406030204" pitchFamily="18" charset="0"/>
              </a:rPr>
              <a:t>Φ</a:t>
            </a:r>
            <a:r>
              <a:rPr lang="en-AU" sz="4000" dirty="0" err="1" smtClean="0">
                <a:latin typeface="Cambria" panose="02040503050406030204" pitchFamily="18" charset="0"/>
                <a:ea typeface="Cambria" panose="02040503050406030204" pitchFamily="18" charset="0"/>
              </a:rPr>
              <a:t>ιλοσοφί</a:t>
            </a:r>
            <a:r>
              <a:rPr lang="en-AU" sz="4000" dirty="0" smtClean="0">
                <a:latin typeface="Cambria" panose="02040503050406030204" pitchFamily="18" charset="0"/>
                <a:ea typeface="Cambria" panose="02040503050406030204" pitchFamily="18" charset="0"/>
              </a:rPr>
              <a:t>α (</a:t>
            </a:r>
            <a:r>
              <a:rPr lang="en-AU" sz="4000" i="1" dirty="0" smtClean="0">
                <a:latin typeface="Cambria" panose="02040503050406030204" pitchFamily="18" charset="0"/>
                <a:ea typeface="Cambria" panose="02040503050406030204" pitchFamily="18" charset="0"/>
              </a:rPr>
              <a:t>philosophia)</a:t>
            </a:r>
            <a:r>
              <a:rPr lang="en-AU" sz="4000" dirty="0" smtClean="0">
                <a:latin typeface="Cambria" panose="02040503050406030204" pitchFamily="18" charset="0"/>
                <a:ea typeface="Cambria" panose="02040503050406030204" pitchFamily="18" charset="0"/>
              </a:rPr>
              <a:t> </a:t>
            </a:r>
          </a:p>
          <a:p>
            <a:pPr marL="0" indent="0" algn="ctr">
              <a:buNone/>
            </a:pPr>
            <a:r>
              <a:rPr lang="en-AU" sz="4000" dirty="0" smtClean="0">
                <a:latin typeface="Cambria" panose="02040503050406030204" pitchFamily="18" charset="0"/>
                <a:ea typeface="Cambria" panose="02040503050406030204" pitchFamily="18" charset="0"/>
              </a:rPr>
              <a:t>'love </a:t>
            </a:r>
            <a:r>
              <a:rPr lang="en-AU" sz="4000" dirty="0">
                <a:latin typeface="Cambria" panose="02040503050406030204" pitchFamily="18" charset="0"/>
                <a:ea typeface="Cambria" panose="02040503050406030204" pitchFamily="18" charset="0"/>
              </a:rPr>
              <a:t>of wisdom' </a:t>
            </a:r>
          </a:p>
        </p:txBody>
      </p:sp>
    </p:spTree>
    <p:extLst>
      <p:ext uri="{BB962C8B-B14F-4D97-AF65-F5344CB8AC3E}">
        <p14:creationId xmlns:p14="http://schemas.microsoft.com/office/powerpoint/2010/main" val="7685824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9571" y="2522673"/>
            <a:ext cx="10515600" cy="4351338"/>
          </a:xfrm>
        </p:spPr>
        <p:txBody>
          <a:bodyPr>
            <a:normAutofit/>
          </a:bodyPr>
          <a:lstStyle/>
          <a:p>
            <a:pPr marL="0" indent="0" algn="ctr">
              <a:buNone/>
            </a:pPr>
            <a:r>
              <a:rPr lang="ja-JP" altLang="en-US" sz="4000" dirty="0">
                <a:latin typeface="Cambria" panose="02040503050406030204" pitchFamily="18" charset="0"/>
              </a:rPr>
              <a:t>哲</a:t>
            </a:r>
            <a:r>
              <a:rPr lang="ja-JP" altLang="en-US" sz="4000" dirty="0" smtClean="0">
                <a:latin typeface="Cambria" panose="02040503050406030204" pitchFamily="18" charset="0"/>
              </a:rPr>
              <a:t>学</a:t>
            </a:r>
            <a:r>
              <a:rPr lang="en-US" altLang="ja-JP" sz="4000" dirty="0">
                <a:latin typeface="Cambria" panose="02040503050406030204" pitchFamily="18" charset="0"/>
                <a:ea typeface="Cambria" panose="02040503050406030204" pitchFamily="18" charset="0"/>
              </a:rPr>
              <a:t> </a:t>
            </a:r>
            <a:r>
              <a:rPr lang="en-US" sz="4000" dirty="0" smtClean="0">
                <a:latin typeface="Cambria" panose="02040503050406030204" pitchFamily="18" charset="0"/>
                <a:ea typeface="Cambria" panose="02040503050406030204" pitchFamily="18" charset="0"/>
              </a:rPr>
              <a:t>(</a:t>
            </a:r>
            <a:r>
              <a:rPr lang="en-US" sz="4000" i="1" dirty="0" err="1" smtClean="0">
                <a:latin typeface="Cambria" panose="02040503050406030204" pitchFamily="18" charset="0"/>
                <a:ea typeface="Cambria" panose="02040503050406030204" pitchFamily="18" charset="0"/>
              </a:rPr>
              <a:t>tetsu</a:t>
            </a:r>
            <a:r>
              <a:rPr lang="en-US" sz="4000" i="1" dirty="0" smtClean="0">
                <a:latin typeface="Cambria" panose="02040503050406030204" pitchFamily="18" charset="0"/>
                <a:ea typeface="Cambria" panose="02040503050406030204" pitchFamily="18" charset="0"/>
              </a:rPr>
              <a:t>-gaku</a:t>
            </a:r>
            <a:r>
              <a:rPr lang="en-US" sz="4000" dirty="0" smtClean="0">
                <a:latin typeface="Cambria" panose="02040503050406030204" pitchFamily="18" charset="0"/>
                <a:ea typeface="Cambria" panose="02040503050406030204" pitchFamily="18" charset="0"/>
              </a:rPr>
              <a:t>)</a:t>
            </a:r>
          </a:p>
          <a:p>
            <a:pPr marL="0" indent="0" algn="ctr">
              <a:buNone/>
            </a:pPr>
            <a:r>
              <a:rPr lang="en-US" sz="4000" dirty="0" smtClean="0">
                <a:latin typeface="Cambria" panose="02040503050406030204" pitchFamily="18" charset="0"/>
                <a:ea typeface="Cambria" panose="02040503050406030204" pitchFamily="18" charset="0"/>
              </a:rPr>
              <a:t>‘study of wisdom’</a:t>
            </a:r>
            <a:endParaRPr lang="en-AU" sz="4000" dirty="0">
              <a:latin typeface="Cambria" panose="02040503050406030204" pitchFamily="18" charset="0"/>
              <a:ea typeface="Cambria" panose="020405030504060302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1434" y="1034188"/>
            <a:ext cx="3433354" cy="4198395"/>
          </a:xfrm>
          <a:prstGeom prst="rect">
            <a:avLst/>
          </a:prstGeom>
        </p:spPr>
      </p:pic>
      <p:sp>
        <p:nvSpPr>
          <p:cNvPr id="4" name="TextBox 3"/>
          <p:cNvSpPr txBox="1"/>
          <p:nvPr/>
        </p:nvSpPr>
        <p:spPr>
          <a:xfrm>
            <a:off x="7531825" y="5472931"/>
            <a:ext cx="2612571" cy="707886"/>
          </a:xfrm>
          <a:prstGeom prst="rect">
            <a:avLst/>
          </a:prstGeom>
          <a:noFill/>
        </p:spPr>
        <p:txBody>
          <a:bodyPr wrap="square" rtlCol="0">
            <a:spAutoFit/>
          </a:bodyPr>
          <a:lstStyle/>
          <a:p>
            <a:pPr algn="ctr"/>
            <a:r>
              <a:rPr lang="ja-JP" altLang="en-US" sz="2000" dirty="0" smtClean="0">
                <a:latin typeface="Cambria" panose="02040503050406030204" pitchFamily="18" charset="0"/>
              </a:rPr>
              <a:t>西周　</a:t>
            </a:r>
            <a:r>
              <a:rPr lang="en-AU" sz="2000" dirty="0" smtClean="0">
                <a:latin typeface="Cambria" panose="02040503050406030204" pitchFamily="18" charset="0"/>
                <a:ea typeface="Cambria" panose="02040503050406030204" pitchFamily="18" charset="0"/>
              </a:rPr>
              <a:t>Nishi Amane</a:t>
            </a:r>
          </a:p>
          <a:p>
            <a:pPr algn="ctr"/>
            <a:r>
              <a:rPr lang="ja-JP" altLang="en-US" sz="2000" dirty="0">
                <a:latin typeface="Cambria" panose="02040503050406030204" pitchFamily="18" charset="0"/>
              </a:rPr>
              <a:t>（</a:t>
            </a:r>
            <a:r>
              <a:rPr lang="ja-JP" altLang="en-US" sz="2000" dirty="0" smtClean="0">
                <a:latin typeface="Cambria" panose="02040503050406030204" pitchFamily="18" charset="0"/>
              </a:rPr>
              <a:t>１８２９－１８９７）</a:t>
            </a:r>
            <a:r>
              <a:rPr lang="en-AU" sz="2000" dirty="0" smtClean="0">
                <a:latin typeface="Cambria" panose="02040503050406030204" pitchFamily="18" charset="0"/>
                <a:ea typeface="Cambria" panose="02040503050406030204" pitchFamily="18" charset="0"/>
              </a:rPr>
              <a:t> </a:t>
            </a:r>
            <a:endParaRPr lang="en-AU"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889515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6924" y="0"/>
            <a:ext cx="9658152" cy="6858000"/>
          </a:xfrm>
          <a:prstGeom prst="rect">
            <a:avLst/>
          </a:prstGeom>
        </p:spPr>
      </p:pic>
    </p:spTree>
    <p:extLst>
      <p:ext uri="{BB962C8B-B14F-4D97-AF65-F5344CB8AC3E}">
        <p14:creationId xmlns:p14="http://schemas.microsoft.com/office/powerpoint/2010/main" val="3114493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78962" y="0"/>
            <a:ext cx="4436833" cy="6864415"/>
          </a:xfrm>
        </p:spPr>
      </p:pic>
    </p:spTree>
    <p:extLst>
      <p:ext uri="{BB962C8B-B14F-4D97-AF65-F5344CB8AC3E}">
        <p14:creationId xmlns:p14="http://schemas.microsoft.com/office/powerpoint/2010/main" val="28186887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862" y="765720"/>
            <a:ext cx="10515600" cy="5278029"/>
          </a:xfrm>
        </p:spPr>
        <p:txBody>
          <a:bodyPr>
            <a:normAutofit fontScale="90000"/>
          </a:bodyPr>
          <a:lstStyle/>
          <a:p>
            <a:pPr algn="ctr"/>
            <a:r>
              <a:rPr lang="en-US" dirty="0" smtClean="0">
                <a:latin typeface="Cambria" panose="02040503050406030204" pitchFamily="18" charset="0"/>
                <a:ea typeface="Cambria" panose="02040503050406030204" pitchFamily="18" charset="0"/>
              </a:rPr>
              <a:t/>
            </a:r>
            <a:br>
              <a:rPr lang="en-US" dirty="0" smtClean="0">
                <a:latin typeface="Cambria" panose="02040503050406030204" pitchFamily="18" charset="0"/>
                <a:ea typeface="Cambria" panose="02040503050406030204" pitchFamily="18" charset="0"/>
              </a:rPr>
            </a:br>
            <a:r>
              <a:rPr lang="en-US" dirty="0" smtClean="0">
                <a:latin typeface="Cambria" panose="02040503050406030204" pitchFamily="18" charset="0"/>
                <a:ea typeface="Cambria" panose="02040503050406030204" pitchFamily="18" charset="0"/>
              </a:rPr>
              <a:t/>
            </a:r>
            <a:br>
              <a:rPr lang="en-US" dirty="0" smtClean="0">
                <a:latin typeface="Cambria" panose="02040503050406030204" pitchFamily="18" charset="0"/>
                <a:ea typeface="Cambria" panose="02040503050406030204" pitchFamily="18" charset="0"/>
              </a:rPr>
            </a:br>
            <a:r>
              <a:rPr lang="en-US" dirty="0" smtClean="0">
                <a:latin typeface="Cambria" panose="02040503050406030204" pitchFamily="18" charset="0"/>
                <a:ea typeface="Cambria" panose="02040503050406030204" pitchFamily="18" charset="0"/>
              </a:rPr>
              <a:t>Comparative </a:t>
            </a:r>
            <a:r>
              <a:rPr lang="en-US" dirty="0">
                <a:latin typeface="Cambria" panose="02040503050406030204" pitchFamily="18" charset="0"/>
                <a:ea typeface="Cambria" panose="02040503050406030204" pitchFamily="18" charset="0"/>
              </a:rPr>
              <a:t>Linguistics </a:t>
            </a:r>
            <a:r>
              <a:rPr lang="en-US" dirty="0" smtClean="0">
                <a:latin typeface="Cambria" panose="02040503050406030204" pitchFamily="18" charset="0"/>
                <a:ea typeface="Cambria" panose="02040503050406030204" pitchFamily="18" charset="0"/>
              </a:rPr>
              <a:t/>
            </a:r>
            <a:br>
              <a:rPr lang="en-US" dirty="0" smtClean="0">
                <a:latin typeface="Cambria" panose="02040503050406030204" pitchFamily="18" charset="0"/>
                <a:ea typeface="Cambria" panose="02040503050406030204" pitchFamily="18" charset="0"/>
              </a:rPr>
            </a:br>
            <a:r>
              <a:rPr lang="en-US" dirty="0" smtClean="0">
                <a:latin typeface="Cambria" panose="02040503050406030204" pitchFamily="18" charset="0"/>
                <a:ea typeface="Cambria" panose="02040503050406030204" pitchFamily="18" charset="0"/>
              </a:rPr>
              <a:t/>
            </a:r>
            <a:br>
              <a:rPr lang="en-US" dirty="0" smtClean="0">
                <a:latin typeface="Cambria" panose="02040503050406030204" pitchFamily="18" charset="0"/>
                <a:ea typeface="Cambria" panose="02040503050406030204" pitchFamily="18" charset="0"/>
              </a:rPr>
            </a:br>
            <a:r>
              <a:rPr lang="en-US" dirty="0">
                <a:latin typeface="Cambria" panose="02040503050406030204" pitchFamily="18" charset="0"/>
                <a:ea typeface="Cambria" panose="02040503050406030204" pitchFamily="18" charset="0"/>
              </a:rPr>
              <a:t>Comparative </a:t>
            </a:r>
            <a:r>
              <a:rPr lang="en-US" dirty="0" smtClean="0">
                <a:latin typeface="Cambria" panose="02040503050406030204" pitchFamily="18" charset="0"/>
                <a:ea typeface="Cambria" panose="02040503050406030204" pitchFamily="18" charset="0"/>
              </a:rPr>
              <a:t>Mythology</a:t>
            </a:r>
            <a:br>
              <a:rPr lang="en-US" dirty="0" smtClean="0">
                <a:latin typeface="Cambria" panose="02040503050406030204" pitchFamily="18" charset="0"/>
                <a:ea typeface="Cambria" panose="02040503050406030204" pitchFamily="18" charset="0"/>
              </a:rPr>
            </a:br>
            <a:r>
              <a:rPr lang="en-US" dirty="0" smtClean="0">
                <a:latin typeface="Cambria" panose="02040503050406030204" pitchFamily="18" charset="0"/>
                <a:ea typeface="Cambria" panose="02040503050406030204" pitchFamily="18" charset="0"/>
              </a:rPr>
              <a:t/>
            </a:r>
            <a:br>
              <a:rPr lang="en-US" dirty="0" smtClean="0">
                <a:latin typeface="Cambria" panose="02040503050406030204" pitchFamily="18" charset="0"/>
                <a:ea typeface="Cambria" panose="02040503050406030204" pitchFamily="18" charset="0"/>
              </a:rPr>
            </a:br>
            <a:r>
              <a:rPr lang="en-US" dirty="0" smtClean="0">
                <a:latin typeface="Cambria" panose="02040503050406030204" pitchFamily="18" charset="0"/>
                <a:ea typeface="Cambria" panose="02040503050406030204" pitchFamily="18" charset="0"/>
              </a:rPr>
              <a:t>Comparative </a:t>
            </a:r>
            <a:r>
              <a:rPr lang="en-US" dirty="0">
                <a:latin typeface="Cambria" panose="02040503050406030204" pitchFamily="18" charset="0"/>
                <a:ea typeface="Cambria" panose="02040503050406030204" pitchFamily="18" charset="0"/>
              </a:rPr>
              <a:t>Religion</a:t>
            </a:r>
            <a:br>
              <a:rPr lang="en-US" dirty="0">
                <a:latin typeface="Cambria" panose="02040503050406030204" pitchFamily="18" charset="0"/>
                <a:ea typeface="Cambria" panose="02040503050406030204" pitchFamily="18" charset="0"/>
              </a:rPr>
            </a:br>
            <a:r>
              <a:rPr lang="en-US" dirty="0">
                <a:latin typeface="Cambria" panose="02040503050406030204" pitchFamily="18" charset="0"/>
                <a:ea typeface="Cambria" panose="02040503050406030204" pitchFamily="18" charset="0"/>
              </a:rPr>
              <a:t/>
            </a:r>
            <a:br>
              <a:rPr lang="en-US" dirty="0">
                <a:latin typeface="Cambria" panose="02040503050406030204" pitchFamily="18" charset="0"/>
                <a:ea typeface="Cambria" panose="02040503050406030204" pitchFamily="18" charset="0"/>
              </a:rPr>
            </a:br>
            <a:endParaRPr lang="en-A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645285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982" y="626262"/>
            <a:ext cx="3307665" cy="4267955"/>
          </a:xfrm>
          <a:prstGeom prst="rect">
            <a:avLst/>
          </a:prstGeom>
        </p:spPr>
      </p:pic>
      <p:sp>
        <p:nvSpPr>
          <p:cNvPr id="6" name="TextBox 5"/>
          <p:cNvSpPr txBox="1"/>
          <p:nvPr/>
        </p:nvSpPr>
        <p:spPr>
          <a:xfrm>
            <a:off x="768245" y="5181599"/>
            <a:ext cx="3374571" cy="1323439"/>
          </a:xfrm>
          <a:prstGeom prst="rect">
            <a:avLst/>
          </a:prstGeom>
          <a:noFill/>
        </p:spPr>
        <p:txBody>
          <a:bodyPr wrap="square" rtlCol="0">
            <a:spAutoFit/>
          </a:bodyPr>
          <a:lstStyle/>
          <a:p>
            <a:pPr algn="ctr"/>
            <a:r>
              <a:rPr lang="en-AU" sz="2800" dirty="0" smtClean="0">
                <a:latin typeface="Cambria" panose="02040503050406030204" pitchFamily="18" charset="0"/>
                <a:ea typeface="Cambria" panose="02040503050406030204" pitchFamily="18" charset="0"/>
              </a:rPr>
              <a:t>Paul Masson-Oursel</a:t>
            </a:r>
          </a:p>
          <a:p>
            <a:pPr algn="ctr"/>
            <a:r>
              <a:rPr lang="en-AU" sz="2800" dirty="0" smtClean="0">
                <a:latin typeface="Cambria" panose="02040503050406030204" pitchFamily="18" charset="0"/>
                <a:ea typeface="Cambria" panose="02040503050406030204" pitchFamily="18" charset="0"/>
              </a:rPr>
              <a:t>(1882-1956)</a:t>
            </a:r>
          </a:p>
          <a:p>
            <a:endParaRPr lang="en-AU" sz="2400" dirty="0"/>
          </a:p>
        </p:txBody>
      </p:sp>
      <p:sp>
        <p:nvSpPr>
          <p:cNvPr id="8" name="TextBox 7"/>
          <p:cNvSpPr txBox="1"/>
          <p:nvPr/>
        </p:nvSpPr>
        <p:spPr>
          <a:xfrm>
            <a:off x="5007429" y="426720"/>
            <a:ext cx="6714308" cy="6093976"/>
          </a:xfrm>
          <a:prstGeom prst="rect">
            <a:avLst/>
          </a:prstGeom>
          <a:noFill/>
        </p:spPr>
        <p:txBody>
          <a:bodyPr wrap="square" rtlCol="0">
            <a:spAutoFit/>
          </a:bodyPr>
          <a:lstStyle/>
          <a:p>
            <a:pPr algn="just"/>
            <a:r>
              <a:rPr lang="en-AU" sz="2800" dirty="0">
                <a:latin typeface="Cambria" panose="02040503050406030204" pitchFamily="18" charset="0"/>
                <a:ea typeface="Cambria" panose="02040503050406030204" pitchFamily="18" charset="0"/>
              </a:rPr>
              <a:t>Just as physiology made scarcely any progress so long as the vertebrates only were analysed: just as linguistics allowed what is of essential interest to escape so long as it did not go beyond the grammatical study of a single language even though pursued through its many dialects; so philosophy cannot achieve positivity so long as its investigations are restricted to the thought of our own civilization.”</a:t>
            </a:r>
          </a:p>
          <a:p>
            <a:endParaRPr lang="en-AU" sz="2800" dirty="0">
              <a:latin typeface="Cambria" panose="02040503050406030204" pitchFamily="18" charset="0"/>
              <a:ea typeface="Cambria" panose="02040503050406030204" pitchFamily="18" charset="0"/>
            </a:endParaRPr>
          </a:p>
          <a:p>
            <a:r>
              <a:rPr lang="en-AU" dirty="0">
                <a:latin typeface="Cambria" panose="02040503050406030204" pitchFamily="18" charset="0"/>
                <a:ea typeface="Cambria" panose="02040503050406030204" pitchFamily="18" charset="0"/>
              </a:rPr>
              <a:t>Paul Masson-Oursel, </a:t>
            </a:r>
            <a:r>
              <a:rPr lang="en-AU" i="1" dirty="0">
                <a:latin typeface="Cambria" panose="02040503050406030204" pitchFamily="18" charset="0"/>
                <a:ea typeface="Cambria" panose="02040503050406030204" pitchFamily="18" charset="0"/>
              </a:rPr>
              <a:t>Comparative Philosophy</a:t>
            </a:r>
            <a:r>
              <a:rPr lang="en-AU" dirty="0">
                <a:latin typeface="Cambria" panose="02040503050406030204" pitchFamily="18" charset="0"/>
                <a:ea typeface="Cambria" panose="02040503050406030204" pitchFamily="18" charset="0"/>
              </a:rPr>
              <a:t>, Kegan Paul, Trench, Trubner &amp; Co Ltd, 1926, p. 33.</a:t>
            </a:r>
          </a:p>
          <a:p>
            <a:endParaRPr lang="en-AU" dirty="0"/>
          </a:p>
        </p:txBody>
      </p:sp>
    </p:spTree>
    <p:extLst>
      <p:ext uri="{BB962C8B-B14F-4D97-AF65-F5344CB8AC3E}">
        <p14:creationId xmlns:p14="http://schemas.microsoft.com/office/powerpoint/2010/main" val="232422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AU" sz="3600" dirty="0" smtClean="0">
                <a:latin typeface="Cambria" panose="02040503050406030204" pitchFamily="18" charset="0"/>
                <a:ea typeface="Cambria" panose="02040503050406030204" pitchFamily="18" charset="0"/>
              </a:rPr>
              <a:t>“</a:t>
            </a:r>
            <a:r>
              <a:rPr lang="en-AU" sz="3600" dirty="0">
                <a:latin typeface="Cambria" panose="02040503050406030204" pitchFamily="18" charset="0"/>
                <a:ea typeface="Cambria" panose="02040503050406030204" pitchFamily="18" charset="0"/>
              </a:rPr>
              <a:t>To borrow an analogy from the Zimbabwean philosopher Joram Tarusarira, understanding the philosophical framework of a people is like understanding the software their minds work on</a:t>
            </a:r>
            <a:r>
              <a:rPr lang="en-AU" sz="3600" dirty="0" smtClean="0">
                <a:latin typeface="Cambria" panose="02040503050406030204" pitchFamily="18" charset="0"/>
                <a:ea typeface="Cambria" panose="02040503050406030204" pitchFamily="18" charset="0"/>
              </a:rPr>
              <a:t>…”</a:t>
            </a:r>
          </a:p>
          <a:p>
            <a:pPr marL="0" indent="0">
              <a:buNone/>
            </a:pPr>
            <a:endParaRPr lang="en-AU" dirty="0" smtClean="0">
              <a:latin typeface="Cambria" panose="02040503050406030204" pitchFamily="18" charset="0"/>
              <a:ea typeface="Cambria" panose="02040503050406030204" pitchFamily="18" charset="0"/>
            </a:endParaRPr>
          </a:p>
          <a:p>
            <a:pPr marL="0" indent="0">
              <a:buNone/>
            </a:pPr>
            <a:r>
              <a:rPr lang="en-AU" dirty="0" smtClean="0">
                <a:latin typeface="Cambria" panose="02040503050406030204" pitchFamily="18" charset="0"/>
                <a:ea typeface="Cambria" panose="02040503050406030204" pitchFamily="18" charset="0"/>
              </a:rPr>
              <a:t>Julian </a:t>
            </a:r>
            <a:r>
              <a:rPr lang="en-AU" dirty="0">
                <a:latin typeface="Cambria" panose="02040503050406030204" pitchFamily="18" charset="0"/>
                <a:ea typeface="Cambria" panose="02040503050406030204" pitchFamily="18" charset="0"/>
              </a:rPr>
              <a:t>Baggini, </a:t>
            </a:r>
            <a:r>
              <a:rPr lang="en-AU" i="1" dirty="0">
                <a:latin typeface="Cambria" panose="02040503050406030204" pitchFamily="18" charset="0"/>
                <a:ea typeface="Cambria" panose="02040503050406030204" pitchFamily="18" charset="0"/>
              </a:rPr>
              <a:t>How the World Thinks</a:t>
            </a:r>
            <a:endParaRPr lang="en-AU" dirty="0">
              <a:latin typeface="Cambria" panose="02040503050406030204" pitchFamily="18" charset="0"/>
              <a:ea typeface="Cambria" panose="02040503050406030204" pitchFamily="18" charset="0"/>
            </a:endParaRPr>
          </a:p>
          <a:p>
            <a:endParaRPr lang="en-AU" dirty="0"/>
          </a:p>
          <a:p>
            <a:endParaRPr lang="en-AU" dirty="0"/>
          </a:p>
          <a:p>
            <a:endParaRPr lang="en-AU" dirty="0"/>
          </a:p>
        </p:txBody>
      </p:sp>
    </p:spTree>
    <p:extLst>
      <p:ext uri="{BB962C8B-B14F-4D97-AF65-F5344CB8AC3E}">
        <p14:creationId xmlns:p14="http://schemas.microsoft.com/office/powerpoint/2010/main" val="11008075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95749" y="2869639"/>
            <a:ext cx="6827520" cy="1493355"/>
          </a:xfrm>
        </p:spPr>
        <p:txBody>
          <a:bodyPr>
            <a:normAutofit/>
          </a:bodyPr>
          <a:lstStyle/>
          <a:p>
            <a:pPr marL="0" lvl="0" indent="0">
              <a:buNone/>
            </a:pPr>
            <a:r>
              <a:rPr lang="en-AU" sz="3600" dirty="0" smtClean="0">
                <a:latin typeface="Cambria" panose="02040503050406030204" pitchFamily="18" charset="0"/>
                <a:ea typeface="Cambria" panose="02040503050406030204" pitchFamily="18" charset="0"/>
              </a:rPr>
              <a:t>‘The Free Marketplace </a:t>
            </a:r>
            <a:r>
              <a:rPr lang="en-AU" sz="3600" dirty="0">
                <a:latin typeface="Cambria" panose="02040503050406030204" pitchFamily="18" charset="0"/>
                <a:ea typeface="Cambria" panose="02040503050406030204" pitchFamily="18" charset="0"/>
              </a:rPr>
              <a:t>of </a:t>
            </a:r>
            <a:r>
              <a:rPr lang="en-AU" sz="3600" dirty="0" smtClean="0">
                <a:latin typeface="Cambria" panose="02040503050406030204" pitchFamily="18" charset="0"/>
                <a:ea typeface="Cambria" panose="02040503050406030204" pitchFamily="18" charset="0"/>
              </a:rPr>
              <a:t>Ideas’</a:t>
            </a:r>
            <a:endParaRPr lang="en-AU" sz="3600" dirty="0">
              <a:latin typeface="Cambria" panose="02040503050406030204" pitchFamily="18" charset="0"/>
              <a:ea typeface="Cambria" panose="02040503050406030204" pitchFamily="18" charset="0"/>
            </a:endParaRPr>
          </a:p>
        </p:txBody>
      </p:sp>
      <p:sp>
        <p:nvSpPr>
          <p:cNvPr id="2" name="TextBox 1"/>
          <p:cNvSpPr txBox="1"/>
          <p:nvPr/>
        </p:nvSpPr>
        <p:spPr>
          <a:xfrm>
            <a:off x="5486399" y="1358537"/>
            <a:ext cx="5408023" cy="1107996"/>
          </a:xfrm>
          <a:prstGeom prst="rect">
            <a:avLst/>
          </a:prstGeom>
          <a:noFill/>
        </p:spPr>
        <p:txBody>
          <a:bodyPr wrap="square" rtlCol="0">
            <a:spAutoFit/>
          </a:bodyPr>
          <a:lstStyle/>
          <a:p>
            <a:r>
              <a:rPr lang="en-AU" sz="6600" dirty="0" smtClean="0">
                <a:latin typeface="Century" panose="02040604050505020304" pitchFamily="18" charset="0"/>
              </a:rPr>
              <a:t>4</a:t>
            </a:r>
            <a:endParaRPr lang="en-AU" sz="6600" dirty="0">
              <a:latin typeface="Century" panose="02040604050505020304" pitchFamily="18" charset="0"/>
            </a:endParaRPr>
          </a:p>
        </p:txBody>
      </p:sp>
    </p:spTree>
    <p:extLst>
      <p:ext uri="{BB962C8B-B14F-4D97-AF65-F5344CB8AC3E}">
        <p14:creationId xmlns:p14="http://schemas.microsoft.com/office/powerpoint/2010/main" val="34987950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23109"/>
            <a:ext cx="10515600" cy="5253854"/>
          </a:xfrm>
        </p:spPr>
        <p:txBody>
          <a:bodyPr>
            <a:normAutofit/>
          </a:bodyPr>
          <a:lstStyle/>
          <a:p>
            <a:pPr marL="0" indent="0" algn="just">
              <a:buNone/>
            </a:pPr>
            <a:r>
              <a:rPr lang="en-AU" sz="3600" dirty="0" smtClean="0">
                <a:latin typeface="Cambria" panose="02040503050406030204" pitchFamily="18" charset="0"/>
                <a:ea typeface="Cambria" panose="02040503050406030204" pitchFamily="18" charset="0"/>
              </a:rPr>
              <a:t>“Westernization </a:t>
            </a:r>
            <a:r>
              <a:rPr lang="en-AU" sz="3600" dirty="0">
                <a:latin typeface="Cambria" panose="02040503050406030204" pitchFamily="18" charset="0"/>
                <a:ea typeface="Cambria" panose="02040503050406030204" pitchFamily="18" charset="0"/>
              </a:rPr>
              <a:t>was something like an import item for Japan in the </a:t>
            </a:r>
            <a:r>
              <a:rPr lang="en-AU" sz="3600" u="sng" dirty="0">
                <a:latin typeface="Cambria" panose="02040503050406030204" pitchFamily="18" charset="0"/>
                <a:ea typeface="Cambria" panose="02040503050406030204" pitchFamily="18" charset="0"/>
              </a:rPr>
              <a:t>free marketplace of ideas</a:t>
            </a:r>
            <a:r>
              <a:rPr lang="en-AU" sz="3600" dirty="0">
                <a:latin typeface="Cambria" panose="02040503050406030204" pitchFamily="18" charset="0"/>
                <a:ea typeface="Cambria" panose="02040503050406030204" pitchFamily="18" charset="0"/>
              </a:rPr>
              <a:t>. The issue may have been conditioned by external circumstances (most notably, the expansion of Western imperialist powers into Asia and the Pacific), but to some extent, at least, the Japanese welcomed the </a:t>
            </a:r>
            <a:r>
              <a:rPr lang="en-AU" sz="3600" u="sng" dirty="0">
                <a:latin typeface="Cambria" panose="02040503050406030204" pitchFamily="18" charset="0"/>
                <a:ea typeface="Cambria" panose="02040503050406030204" pitchFamily="18" charset="0"/>
              </a:rPr>
              <a:t>imported product</a:t>
            </a:r>
            <a:r>
              <a:rPr lang="en-AU" sz="3600" dirty="0" smtClean="0">
                <a:latin typeface="Cambria" panose="02040503050406030204" pitchFamily="18" charset="0"/>
                <a:ea typeface="Cambria" panose="02040503050406030204" pitchFamily="18" charset="0"/>
              </a:rPr>
              <a:t>.”</a:t>
            </a:r>
          </a:p>
          <a:p>
            <a:pPr marL="0" indent="0">
              <a:buNone/>
            </a:pPr>
            <a:endParaRPr lang="en-AU" sz="3600" dirty="0" smtClean="0">
              <a:latin typeface="Cambria" panose="02040503050406030204" pitchFamily="18" charset="0"/>
              <a:ea typeface="Cambria" panose="02040503050406030204" pitchFamily="18" charset="0"/>
            </a:endParaRPr>
          </a:p>
          <a:p>
            <a:pPr marL="457200" lvl="1" indent="0">
              <a:buNone/>
            </a:pPr>
            <a:r>
              <a:rPr lang="en-AU" sz="3200" dirty="0" smtClean="0">
                <a:latin typeface="Cambria" panose="02040503050406030204" pitchFamily="18" charset="0"/>
                <a:ea typeface="Cambria" panose="02040503050406030204" pitchFamily="18" charset="0"/>
              </a:rPr>
              <a:t>Thomas Kasulis, </a:t>
            </a:r>
            <a:r>
              <a:rPr lang="en-AU" sz="3200" i="1" dirty="0" smtClean="0">
                <a:latin typeface="Cambria" panose="02040503050406030204" pitchFamily="18" charset="0"/>
                <a:ea typeface="Cambria" panose="02040503050406030204" pitchFamily="18" charset="0"/>
              </a:rPr>
              <a:t>Sushi, Science, and Spirituality</a:t>
            </a:r>
            <a:endParaRPr lang="en-AU" sz="3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692919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20" y="1306286"/>
            <a:ext cx="10622280" cy="4870677"/>
          </a:xfrm>
        </p:spPr>
        <p:txBody>
          <a:bodyPr>
            <a:normAutofit/>
          </a:bodyPr>
          <a:lstStyle/>
          <a:p>
            <a:pPr marL="0" indent="0" algn="just">
              <a:buNone/>
            </a:pPr>
            <a:r>
              <a:rPr lang="en-AU" sz="3600" dirty="0">
                <a:latin typeface="Cambria" panose="02040503050406030204" pitchFamily="18" charset="0"/>
                <a:ea typeface="Cambria" panose="02040503050406030204" pitchFamily="18" charset="0"/>
              </a:rPr>
              <a:t>“This raises doubts about the common Western presupposition  that science and technology must destroy traditional, </a:t>
            </a:r>
            <a:r>
              <a:rPr lang="en-AU" sz="3600" dirty="0" err="1">
                <a:latin typeface="Cambria" panose="02040503050406030204" pitchFamily="18" charset="0"/>
                <a:ea typeface="Cambria" panose="02040503050406030204" pitchFamily="18" charset="0"/>
              </a:rPr>
              <a:t>nonmodern</a:t>
            </a:r>
            <a:r>
              <a:rPr lang="en-AU" sz="3600" dirty="0">
                <a:latin typeface="Cambria" panose="02040503050406030204" pitchFamily="18" charset="0"/>
                <a:ea typeface="Cambria" panose="02040503050406030204" pitchFamily="18" charset="0"/>
              </a:rPr>
              <a:t>, non-Western forms of human rationality, values, and spirituality. We often forget what modern science’s own ideology is supposed to maintain: science is essentially value-free.” </a:t>
            </a:r>
            <a:endParaRPr lang="en-AU" sz="3600" dirty="0" smtClean="0">
              <a:latin typeface="Cambria" panose="02040503050406030204" pitchFamily="18" charset="0"/>
              <a:ea typeface="Cambria" panose="02040503050406030204" pitchFamily="18" charset="0"/>
            </a:endParaRPr>
          </a:p>
          <a:p>
            <a:pPr marL="0" indent="0">
              <a:buNone/>
            </a:pPr>
            <a:endParaRPr lang="en-AU" dirty="0">
              <a:latin typeface="Cambria" panose="02040503050406030204" pitchFamily="18" charset="0"/>
              <a:ea typeface="Cambria" panose="02040503050406030204" pitchFamily="18" charset="0"/>
            </a:endParaRPr>
          </a:p>
          <a:p>
            <a:pPr marL="0" indent="0">
              <a:buNone/>
            </a:pPr>
            <a:r>
              <a:rPr lang="en-AU" dirty="0" smtClean="0">
                <a:latin typeface="Cambria" panose="02040503050406030204" pitchFamily="18" charset="0"/>
                <a:ea typeface="Cambria" panose="02040503050406030204" pitchFamily="18" charset="0"/>
              </a:rPr>
              <a:t>Thomas </a:t>
            </a:r>
            <a:r>
              <a:rPr lang="en-AU" dirty="0">
                <a:latin typeface="Cambria" panose="02040503050406030204" pitchFamily="18" charset="0"/>
                <a:ea typeface="Cambria" panose="02040503050406030204" pitchFamily="18" charset="0"/>
              </a:rPr>
              <a:t>Kasulis, </a:t>
            </a:r>
            <a:r>
              <a:rPr lang="en-AU" i="1" dirty="0">
                <a:latin typeface="Cambria" panose="02040503050406030204" pitchFamily="18" charset="0"/>
                <a:ea typeface="Cambria" panose="02040503050406030204" pitchFamily="18" charset="0"/>
              </a:rPr>
              <a:t>Sushi, Science, and Spirituality</a:t>
            </a:r>
            <a:endParaRPr lang="en-AU" dirty="0">
              <a:latin typeface="Cambria" panose="02040503050406030204" pitchFamily="18" charset="0"/>
              <a:ea typeface="Cambria" panose="02040503050406030204" pitchFamily="18" charset="0"/>
            </a:endParaRPr>
          </a:p>
          <a:p>
            <a:pPr marL="0" indent="0">
              <a:buNone/>
            </a:pPr>
            <a:endParaRPr lang="en-A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076121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0523" y="913716"/>
            <a:ext cx="10328367" cy="4993187"/>
          </a:xfrm>
        </p:spPr>
        <p:txBody>
          <a:bodyPr>
            <a:normAutofit/>
          </a:bodyPr>
          <a:lstStyle/>
          <a:p>
            <a:pPr marL="0" indent="0" algn="just">
              <a:buNone/>
            </a:pPr>
            <a:r>
              <a:rPr lang="en-AU" dirty="0" smtClean="0">
                <a:latin typeface="Cambria" panose="02040503050406030204" pitchFamily="18" charset="0"/>
                <a:ea typeface="Cambria" panose="02040503050406030204" pitchFamily="18" charset="0"/>
              </a:rPr>
              <a:t>“Products [in the modern sense] </a:t>
            </a:r>
            <a:r>
              <a:rPr lang="en-AU" dirty="0">
                <a:latin typeface="Cambria" panose="02040503050406030204" pitchFamily="18" charset="0"/>
                <a:ea typeface="Cambria" panose="02040503050406030204" pitchFamily="18" charset="0"/>
              </a:rPr>
              <a:t>prescribe forms of nature via forms of value, linking value to currency… The Japanese economy was originally closed off to the outside world, and so the Japanese market had its own peculiar system of value. However, when this market was linked up to the global economy via a system of currency, Japanese products began to take on the value prescribed by that global economy. This is all part and parcel of [what we know of as] economic </a:t>
            </a:r>
            <a:r>
              <a:rPr lang="en-AU" dirty="0" smtClean="0">
                <a:latin typeface="Cambria" panose="02040503050406030204" pitchFamily="18" charset="0"/>
                <a:ea typeface="Cambria" panose="02040503050406030204" pitchFamily="18" charset="0"/>
              </a:rPr>
              <a:t>activity, yet, </a:t>
            </a:r>
            <a:r>
              <a:rPr lang="en-AU" dirty="0">
                <a:latin typeface="Cambria" panose="02040503050406030204" pitchFamily="18" charset="0"/>
                <a:ea typeface="Cambria" panose="02040503050406030204" pitchFamily="18" charset="0"/>
              </a:rPr>
              <a:t>it had the result of fundamentally upending the forms of life of the people, destroying older traditional culture from its foundations</a:t>
            </a:r>
            <a:r>
              <a:rPr lang="en-AU" dirty="0" smtClean="0">
                <a:latin typeface="Cambria" panose="02040503050406030204" pitchFamily="18" charset="0"/>
                <a:ea typeface="Cambria" panose="02040503050406030204" pitchFamily="18" charset="0"/>
              </a:rPr>
              <a:t>.” </a:t>
            </a:r>
            <a:endParaRPr lang="en-AU" dirty="0">
              <a:latin typeface="Cambria" panose="02040503050406030204" pitchFamily="18" charset="0"/>
              <a:ea typeface="Cambria" panose="02040503050406030204" pitchFamily="18" charset="0"/>
            </a:endParaRPr>
          </a:p>
        </p:txBody>
      </p:sp>
      <p:sp>
        <p:nvSpPr>
          <p:cNvPr id="5" name="TextBox 4"/>
          <p:cNvSpPr txBox="1"/>
          <p:nvPr/>
        </p:nvSpPr>
        <p:spPr>
          <a:xfrm>
            <a:off x="940523" y="5199017"/>
            <a:ext cx="10502540" cy="707886"/>
          </a:xfrm>
          <a:prstGeom prst="rect">
            <a:avLst/>
          </a:prstGeom>
          <a:noFill/>
        </p:spPr>
        <p:txBody>
          <a:bodyPr wrap="square" rtlCol="0">
            <a:spAutoFit/>
          </a:bodyPr>
          <a:lstStyle/>
          <a:p>
            <a:r>
              <a:rPr lang="ja-JP" altLang="en-US" dirty="0" smtClean="0">
                <a:latin typeface="Cambria" panose="02040503050406030204" pitchFamily="18" charset="0"/>
              </a:rPr>
              <a:t>高坂史郎 </a:t>
            </a:r>
            <a:r>
              <a:rPr lang="en-US" altLang="ja-JP" dirty="0" smtClean="0">
                <a:latin typeface="Cambria" panose="02040503050406030204" pitchFamily="18" charset="0"/>
              </a:rPr>
              <a:t>(</a:t>
            </a:r>
            <a:r>
              <a:rPr lang="en-US" altLang="ja-JP" sz="2000" dirty="0" smtClean="0">
                <a:latin typeface="Cambria" panose="02040503050406030204" pitchFamily="18" charset="0"/>
                <a:ea typeface="Cambria" panose="02040503050406030204" pitchFamily="18" charset="0"/>
              </a:rPr>
              <a:t>Kōsaka Shirō),『</a:t>
            </a:r>
            <a:r>
              <a:rPr lang="ja-JP" altLang="en-US" sz="2000" dirty="0" smtClean="0">
                <a:latin typeface="Cambria" panose="02040503050406030204" pitchFamily="18" charset="0"/>
                <a:ea typeface="Cambria" panose="02040503050406030204" pitchFamily="18" charset="0"/>
              </a:rPr>
              <a:t>近代という躓き</a:t>
            </a:r>
            <a:r>
              <a:rPr lang="en-US" altLang="ja-JP" sz="2000" dirty="0" smtClean="0">
                <a:latin typeface="Cambria" panose="02040503050406030204" pitchFamily="18" charset="0"/>
                <a:ea typeface="Cambria" panose="02040503050406030204" pitchFamily="18" charset="0"/>
              </a:rPr>
              <a:t>』(</a:t>
            </a:r>
            <a:r>
              <a:rPr lang="en-US" altLang="ja-JP" sz="2000" i="1" dirty="0" smtClean="0">
                <a:latin typeface="Cambria" panose="02040503050406030204" pitchFamily="18" charset="0"/>
                <a:ea typeface="Cambria" panose="02040503050406030204" pitchFamily="18" charset="0"/>
              </a:rPr>
              <a:t>Kindai to iu Tsumazuki).  </a:t>
            </a:r>
            <a:r>
              <a:rPr lang="en-US" altLang="ja-JP" sz="2000" dirty="0" smtClean="0">
                <a:latin typeface="Cambria" panose="02040503050406030204" pitchFamily="18" charset="0"/>
                <a:ea typeface="Cambria" panose="02040503050406030204" pitchFamily="18" charset="0"/>
              </a:rPr>
              <a:t>[My translation.]</a:t>
            </a:r>
            <a:endParaRPr lang="en-US" altLang="ja-JP" sz="2000" dirty="0">
              <a:latin typeface="Cambria" panose="02040503050406030204" pitchFamily="18" charset="0"/>
              <a:ea typeface="Cambria" panose="02040503050406030204" pitchFamily="18" charset="0"/>
            </a:endParaRPr>
          </a:p>
          <a:p>
            <a:endParaRPr lang="en-AU"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304478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0524" y="795523"/>
            <a:ext cx="10398035" cy="5442857"/>
          </a:xfrm>
        </p:spPr>
        <p:txBody>
          <a:bodyPr>
            <a:normAutofit/>
          </a:bodyPr>
          <a:lstStyle/>
          <a:p>
            <a:pPr marL="0" indent="0" algn="just">
              <a:buNone/>
            </a:pPr>
            <a:r>
              <a:rPr lang="en-AU" dirty="0" smtClean="0">
                <a:latin typeface="Cambria" panose="02040503050406030204" pitchFamily="18" charset="0"/>
                <a:ea typeface="Cambria" panose="02040503050406030204" pitchFamily="18" charset="0"/>
              </a:rPr>
              <a:t>“For </a:t>
            </a:r>
            <a:r>
              <a:rPr lang="en-AU" dirty="0">
                <a:latin typeface="Cambria" panose="02040503050406030204" pitchFamily="18" charset="0"/>
                <a:ea typeface="Cambria" panose="02040503050406030204" pitchFamily="18" charset="0"/>
              </a:rPr>
              <a:t>example, we have the way of living (the cultural form of organization) of affectionately raising “</a:t>
            </a:r>
            <a:r>
              <a:rPr lang="en-AU" dirty="0" err="1">
                <a:latin typeface="Cambria" panose="02040503050406030204" pitchFamily="18" charset="0"/>
                <a:ea typeface="Cambria" panose="02040503050406030204" pitchFamily="18" charset="0"/>
              </a:rPr>
              <a:t>okaiko-sama</a:t>
            </a:r>
            <a:r>
              <a:rPr lang="en-AU" dirty="0">
                <a:latin typeface="Cambria" panose="02040503050406030204" pitchFamily="18" charset="0"/>
                <a:ea typeface="Cambria" panose="02040503050406030204" pitchFamily="18" charset="0"/>
              </a:rPr>
              <a:t>”, precious silk-worms, who bestow the gift of silk. But, once this way of life is incorporated into the economic order of silk production as an export good, it loses its cultural-religious significance. One no longer cares for silk worms as though they were family members, or gifts from the gods themselves. What we can refer to as modernization is </a:t>
            </a:r>
            <a:r>
              <a:rPr lang="en-AU" dirty="0" smtClean="0">
                <a:latin typeface="Cambria" panose="02040503050406030204" pitchFamily="18" charset="0"/>
                <a:ea typeface="Cambria" panose="02040503050406030204" pitchFamily="18" charset="0"/>
              </a:rPr>
              <a:t>exactly this </a:t>
            </a:r>
            <a:r>
              <a:rPr lang="en-AU" dirty="0">
                <a:latin typeface="Cambria" panose="02040503050406030204" pitchFamily="18" charset="0"/>
                <a:ea typeface="Cambria" panose="02040503050406030204" pitchFamily="18" charset="0"/>
              </a:rPr>
              <a:t>process of taking various special regions, cultures and values, abstracting them in the name of </a:t>
            </a:r>
            <a:r>
              <a:rPr lang="en-AU" dirty="0" smtClean="0">
                <a:latin typeface="Cambria" panose="02040503050406030204" pitchFamily="18" charset="0"/>
                <a:ea typeface="Cambria" panose="02040503050406030204" pitchFamily="18" charset="0"/>
              </a:rPr>
              <a:t>unification, </a:t>
            </a:r>
            <a:r>
              <a:rPr lang="en-AU" dirty="0">
                <a:latin typeface="Cambria" panose="02040503050406030204" pitchFamily="18" charset="0"/>
                <a:ea typeface="Cambria" panose="02040503050406030204" pitchFamily="18" charset="0"/>
              </a:rPr>
              <a:t>and flattening them into a single dimension</a:t>
            </a:r>
            <a:r>
              <a:rPr lang="en-AU" dirty="0" smtClean="0">
                <a:latin typeface="Cambria" panose="02040503050406030204" pitchFamily="18" charset="0"/>
                <a:ea typeface="Cambria" panose="02040503050406030204" pitchFamily="18" charset="0"/>
              </a:rPr>
              <a:t>.” </a:t>
            </a:r>
            <a:endParaRPr lang="en-AU" dirty="0">
              <a:latin typeface="Cambria" panose="02040503050406030204" pitchFamily="18" charset="0"/>
              <a:ea typeface="Cambria" panose="02040503050406030204" pitchFamily="18" charset="0"/>
            </a:endParaRPr>
          </a:p>
          <a:p>
            <a:endParaRPr lang="en-AU" dirty="0"/>
          </a:p>
        </p:txBody>
      </p:sp>
      <p:sp>
        <p:nvSpPr>
          <p:cNvPr id="4" name="TextBox 3"/>
          <p:cNvSpPr txBox="1"/>
          <p:nvPr/>
        </p:nvSpPr>
        <p:spPr>
          <a:xfrm>
            <a:off x="940523" y="5199017"/>
            <a:ext cx="10502540" cy="707886"/>
          </a:xfrm>
          <a:prstGeom prst="rect">
            <a:avLst/>
          </a:prstGeom>
          <a:noFill/>
        </p:spPr>
        <p:txBody>
          <a:bodyPr wrap="square" rtlCol="0">
            <a:spAutoFit/>
          </a:bodyPr>
          <a:lstStyle/>
          <a:p>
            <a:r>
              <a:rPr lang="ja-JP" altLang="en-US" dirty="0" smtClean="0">
                <a:latin typeface="Cambria" panose="02040503050406030204" pitchFamily="18" charset="0"/>
              </a:rPr>
              <a:t>高坂史郎 </a:t>
            </a:r>
            <a:r>
              <a:rPr lang="en-US" altLang="ja-JP" dirty="0" smtClean="0">
                <a:latin typeface="Cambria" panose="02040503050406030204" pitchFamily="18" charset="0"/>
              </a:rPr>
              <a:t>(</a:t>
            </a:r>
            <a:r>
              <a:rPr lang="en-US" altLang="ja-JP" sz="2000" dirty="0" smtClean="0">
                <a:latin typeface="Cambria" panose="02040503050406030204" pitchFamily="18" charset="0"/>
                <a:ea typeface="Cambria" panose="02040503050406030204" pitchFamily="18" charset="0"/>
              </a:rPr>
              <a:t>Kōsaka Shirō),『</a:t>
            </a:r>
            <a:r>
              <a:rPr lang="ja-JP" altLang="en-US" sz="2000" dirty="0" smtClean="0">
                <a:latin typeface="Cambria" panose="02040503050406030204" pitchFamily="18" charset="0"/>
                <a:ea typeface="Cambria" panose="02040503050406030204" pitchFamily="18" charset="0"/>
              </a:rPr>
              <a:t>近代という躓き</a:t>
            </a:r>
            <a:r>
              <a:rPr lang="en-US" altLang="ja-JP" sz="2000" dirty="0" smtClean="0">
                <a:latin typeface="Cambria" panose="02040503050406030204" pitchFamily="18" charset="0"/>
                <a:ea typeface="Cambria" panose="02040503050406030204" pitchFamily="18" charset="0"/>
              </a:rPr>
              <a:t>』(</a:t>
            </a:r>
            <a:r>
              <a:rPr lang="en-US" altLang="ja-JP" sz="2000" i="1" dirty="0" smtClean="0">
                <a:latin typeface="Cambria" panose="02040503050406030204" pitchFamily="18" charset="0"/>
                <a:ea typeface="Cambria" panose="02040503050406030204" pitchFamily="18" charset="0"/>
              </a:rPr>
              <a:t>Kindai to iu Tsumazuki).  </a:t>
            </a:r>
            <a:r>
              <a:rPr lang="en-US" altLang="ja-JP" sz="2000" dirty="0" smtClean="0">
                <a:latin typeface="Cambria" panose="02040503050406030204" pitchFamily="18" charset="0"/>
                <a:ea typeface="Cambria" panose="02040503050406030204" pitchFamily="18" charset="0"/>
              </a:rPr>
              <a:t>[My translation.]</a:t>
            </a:r>
            <a:endParaRPr lang="en-US" altLang="ja-JP" sz="2000" dirty="0">
              <a:latin typeface="Cambria" panose="02040503050406030204" pitchFamily="18" charset="0"/>
              <a:ea typeface="Cambria" panose="02040503050406030204" pitchFamily="18" charset="0"/>
            </a:endParaRPr>
          </a:p>
          <a:p>
            <a:endParaRPr lang="en-AU"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3109052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8463" y="2078172"/>
            <a:ext cx="10160725" cy="3660776"/>
          </a:xfrm>
        </p:spPr>
        <p:txBody>
          <a:bodyPr>
            <a:normAutofit/>
          </a:bodyPr>
          <a:lstStyle/>
          <a:p>
            <a:pPr marL="0" indent="0">
              <a:buNone/>
            </a:pPr>
            <a:r>
              <a:rPr lang="en-AU" dirty="0">
                <a:latin typeface="Cambria" panose="02040503050406030204" pitchFamily="18" charset="0"/>
                <a:ea typeface="Cambria" panose="02040503050406030204" pitchFamily="18" charset="0"/>
              </a:rPr>
              <a:t>“In the modern planetary situation, Eastern and Western “cultures” can no longer meet one another as equal partners. They meet </a:t>
            </a:r>
            <a:r>
              <a:rPr lang="en-AU" i="1" dirty="0">
                <a:latin typeface="Cambria" panose="02040503050406030204" pitchFamily="18" charset="0"/>
                <a:ea typeface="Cambria" panose="02040503050406030204" pitchFamily="18" charset="0"/>
              </a:rPr>
              <a:t>in</a:t>
            </a:r>
            <a:r>
              <a:rPr lang="en-AU" dirty="0">
                <a:latin typeface="Cambria" panose="02040503050406030204" pitchFamily="18" charset="0"/>
                <a:ea typeface="Cambria" panose="02040503050406030204" pitchFamily="18" charset="0"/>
              </a:rPr>
              <a:t> a Westernized world, under conditions shaped by Western ways of thinking. The medium, the framework of any “dialogue” seems to be an irreducibly Western </a:t>
            </a:r>
            <a:r>
              <a:rPr lang="en-AU" dirty="0" smtClean="0">
                <a:latin typeface="Cambria" panose="02040503050406030204" pitchFamily="18" charset="0"/>
                <a:ea typeface="Cambria" panose="02040503050406030204" pitchFamily="18" charset="0"/>
              </a:rPr>
              <a:t>one…</a:t>
            </a:r>
          </a:p>
          <a:p>
            <a:pPr marL="0" indent="0">
              <a:buNone/>
            </a:pPr>
            <a:endParaRPr lang="en-AU" dirty="0">
              <a:latin typeface="Cambria" panose="02040503050406030204" pitchFamily="18" charset="0"/>
              <a:ea typeface="Cambria" panose="02040503050406030204" pitchFamily="18" charset="0"/>
            </a:endParaRPr>
          </a:p>
          <a:p>
            <a:pPr marL="0" indent="0">
              <a:buNone/>
            </a:pPr>
            <a:r>
              <a:rPr lang="en-US" dirty="0" smtClean="0">
                <a:latin typeface="Cambria" panose="02040503050406030204" pitchFamily="18" charset="0"/>
                <a:ea typeface="Cambria" panose="02040503050406030204" pitchFamily="18" charset="0"/>
              </a:rPr>
              <a:t>Wilhelm Halbfass, </a:t>
            </a:r>
            <a:r>
              <a:rPr lang="en-US" i="1" dirty="0" smtClean="0">
                <a:latin typeface="Cambria" panose="02040503050406030204" pitchFamily="18" charset="0"/>
                <a:ea typeface="Cambria" panose="02040503050406030204" pitchFamily="18" charset="0"/>
              </a:rPr>
              <a:t>India and Europe</a:t>
            </a:r>
            <a:endParaRPr lang="en-AU" dirty="0">
              <a:latin typeface="Cambria" panose="02040503050406030204" pitchFamily="18" charset="0"/>
              <a:ea typeface="Cambria" panose="02040503050406030204" pitchFamily="18" charset="0"/>
            </a:endParaRPr>
          </a:p>
          <a:p>
            <a:endParaRPr lang="en-AU" dirty="0"/>
          </a:p>
        </p:txBody>
      </p:sp>
    </p:spTree>
    <p:extLst>
      <p:ext uri="{BB962C8B-B14F-4D97-AF65-F5344CB8AC3E}">
        <p14:creationId xmlns:p14="http://schemas.microsoft.com/office/powerpoint/2010/main" val="360873291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4646" y="2585811"/>
            <a:ext cx="4691743" cy="1672681"/>
          </a:xfrm>
        </p:spPr>
        <p:txBody>
          <a:bodyPr/>
          <a:lstStyle/>
          <a:p>
            <a:r>
              <a:rPr lang="en-AU" dirty="0" smtClean="0">
                <a:latin typeface="Cambria" panose="02040503050406030204" pitchFamily="18" charset="0"/>
                <a:ea typeface="Cambria" panose="02040503050406030204" pitchFamily="18" charset="0"/>
              </a:rPr>
              <a:t>In Conclusion…</a:t>
            </a:r>
            <a:endParaRPr lang="en-A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116333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AU" sz="3600" dirty="0" smtClean="0">
                <a:latin typeface="Cambria" panose="02040503050406030204" pitchFamily="18" charset="0"/>
                <a:ea typeface="Cambria" panose="02040503050406030204" pitchFamily="18" charset="0"/>
              </a:rPr>
              <a:t>“By </a:t>
            </a:r>
            <a:r>
              <a:rPr lang="en-AU" sz="3600" dirty="0">
                <a:latin typeface="Cambria" panose="02040503050406030204" pitchFamily="18" charset="0"/>
                <a:ea typeface="Cambria" panose="02040503050406030204" pitchFamily="18" charset="0"/>
              </a:rPr>
              <a:t>the end of World War I Europe had colonized 85 percent of the earth</a:t>
            </a:r>
            <a:r>
              <a:rPr lang="en-AU" sz="3600" dirty="0" smtClean="0">
                <a:latin typeface="Cambria" panose="02040503050406030204" pitchFamily="18" charset="0"/>
                <a:ea typeface="Cambria" panose="02040503050406030204" pitchFamily="18" charset="0"/>
              </a:rPr>
              <a:t>.”</a:t>
            </a:r>
          </a:p>
          <a:p>
            <a:endParaRPr lang="en-AU" sz="3600" dirty="0">
              <a:latin typeface="Cambria" panose="02040503050406030204" pitchFamily="18" charset="0"/>
              <a:ea typeface="Cambria" panose="02040503050406030204" pitchFamily="18" charset="0"/>
            </a:endParaRPr>
          </a:p>
          <a:p>
            <a:pPr marL="0" indent="0">
              <a:buNone/>
            </a:pPr>
            <a:r>
              <a:rPr lang="en-AU" sz="2000" dirty="0" smtClean="0">
                <a:latin typeface="Cambria" panose="02040503050406030204" pitchFamily="18" charset="0"/>
                <a:ea typeface="Cambria" panose="02040503050406030204" pitchFamily="18" charset="0"/>
              </a:rPr>
              <a:t>Edward Said, </a:t>
            </a:r>
            <a:r>
              <a:rPr lang="en-AU" sz="2000" i="1" dirty="0" smtClean="0">
                <a:latin typeface="Cambria" panose="02040503050406030204" pitchFamily="18" charset="0"/>
                <a:ea typeface="Cambria" panose="02040503050406030204" pitchFamily="18" charset="0"/>
              </a:rPr>
              <a:t>Orientalism.</a:t>
            </a:r>
            <a:r>
              <a:rPr lang="en-AU" sz="2000" dirty="0" smtClean="0">
                <a:latin typeface="Cambria" panose="02040503050406030204" pitchFamily="18" charset="0"/>
                <a:ea typeface="Cambria" panose="02040503050406030204" pitchFamily="18" charset="0"/>
              </a:rPr>
              <a:t> </a:t>
            </a:r>
            <a:endParaRPr lang="en-AU"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9450494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24593" y="1314994"/>
            <a:ext cx="8604069" cy="3970318"/>
          </a:xfrm>
          <a:prstGeom prst="rect">
            <a:avLst/>
          </a:prstGeom>
          <a:noFill/>
        </p:spPr>
        <p:txBody>
          <a:bodyPr wrap="square" rtlCol="0">
            <a:spAutoFit/>
          </a:bodyPr>
          <a:lstStyle/>
          <a:p>
            <a:r>
              <a:rPr lang="en-AU" sz="3600" dirty="0">
                <a:latin typeface="Cambria" panose="02040503050406030204" pitchFamily="18" charset="0"/>
                <a:ea typeface="Cambria" panose="02040503050406030204" pitchFamily="18" charset="0"/>
              </a:rPr>
              <a:t>The call to ‘de-colonise’ or ‘diversify’ philosophy curricula implies that it is structural racism which is the </a:t>
            </a:r>
            <a:r>
              <a:rPr lang="en-AU" sz="3600" i="1" dirty="0">
                <a:latin typeface="Cambria" panose="02040503050406030204" pitchFamily="18" charset="0"/>
                <a:ea typeface="Cambria" panose="02040503050406030204" pitchFamily="18" charset="0"/>
              </a:rPr>
              <a:t>key</a:t>
            </a:r>
            <a:r>
              <a:rPr lang="en-AU" sz="3600" dirty="0">
                <a:latin typeface="Cambria" panose="02040503050406030204" pitchFamily="18" charset="0"/>
                <a:ea typeface="Cambria" panose="02040503050406030204" pitchFamily="18" charset="0"/>
              </a:rPr>
              <a:t> barrier to reformulating philosophy as a kind of neutral, open space where radically different traditions can engage in ‘dialogue</a:t>
            </a:r>
            <a:r>
              <a:rPr lang="en-AU" sz="3600" dirty="0" smtClean="0">
                <a:latin typeface="Cambria" panose="02040503050406030204" pitchFamily="18" charset="0"/>
                <a:ea typeface="Cambria" panose="02040503050406030204" pitchFamily="18" charset="0"/>
              </a:rPr>
              <a:t>.’</a:t>
            </a:r>
            <a:endParaRPr lang="en-AU"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6872457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2668" y="1459864"/>
            <a:ext cx="10448109" cy="4775473"/>
          </a:xfrm>
        </p:spPr>
        <p:txBody>
          <a:bodyPr>
            <a:normAutofit/>
          </a:bodyPr>
          <a:lstStyle/>
          <a:p>
            <a:pPr marL="0" indent="0">
              <a:buNone/>
            </a:pPr>
            <a:endParaRPr lang="en-AU" sz="4000" dirty="0" smtClean="0">
              <a:latin typeface="Cambria" panose="02040503050406030204" pitchFamily="18" charset="0"/>
              <a:ea typeface="Cambria" panose="02040503050406030204" pitchFamily="18" charset="0"/>
            </a:endParaRPr>
          </a:p>
          <a:p>
            <a:pPr marL="0" indent="0">
              <a:buNone/>
            </a:pPr>
            <a:r>
              <a:rPr lang="en-AU" sz="4000" dirty="0" smtClean="0">
                <a:latin typeface="Cambria" panose="02040503050406030204" pitchFamily="18" charset="0"/>
                <a:ea typeface="Cambria" panose="02040503050406030204" pitchFamily="18" charset="0"/>
              </a:rPr>
              <a:t>We need </a:t>
            </a:r>
            <a:r>
              <a:rPr lang="en-AU" sz="4000" dirty="0">
                <a:latin typeface="Cambria" panose="02040503050406030204" pitchFamily="18" charset="0"/>
                <a:ea typeface="Cambria" panose="02040503050406030204" pitchFamily="18" charset="0"/>
              </a:rPr>
              <a:t>to study western philosophy in </a:t>
            </a:r>
            <a:r>
              <a:rPr lang="en-AU" sz="4000" dirty="0" smtClean="0">
                <a:latin typeface="Cambria" panose="02040503050406030204" pitchFamily="18" charset="0"/>
                <a:ea typeface="Cambria" panose="02040503050406030204" pitchFamily="18" charset="0"/>
              </a:rPr>
              <a:t>particular in order to </a:t>
            </a:r>
            <a:r>
              <a:rPr lang="en-AU" sz="4000" dirty="0">
                <a:latin typeface="Cambria" panose="02040503050406030204" pitchFamily="18" charset="0"/>
                <a:ea typeface="Cambria" panose="02040503050406030204" pitchFamily="18" charset="0"/>
              </a:rPr>
              <a:t>help us </a:t>
            </a:r>
            <a:r>
              <a:rPr lang="en-AU" sz="4000" dirty="0" smtClean="0">
                <a:latin typeface="Cambria" panose="02040503050406030204" pitchFamily="18" charset="0"/>
                <a:ea typeface="Cambria" panose="02040503050406030204" pitchFamily="18" charset="0"/>
              </a:rPr>
              <a:t>understand the modern world, including its crises.</a:t>
            </a:r>
            <a:endParaRPr lang="en-AU" sz="4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5819564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Philosophy and Cultural Diversity</a:t>
            </a:r>
            <a:endParaRPr lang="en-AU"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7080" y="0"/>
            <a:ext cx="6417839" cy="6858000"/>
          </a:xfrm>
          <a:prstGeom prst="rect">
            <a:avLst/>
          </a:prstGeom>
        </p:spPr>
      </p:pic>
    </p:spTree>
    <p:extLst>
      <p:ext uri="{BB962C8B-B14F-4D97-AF65-F5344CB8AC3E}">
        <p14:creationId xmlns:p14="http://schemas.microsoft.com/office/powerpoint/2010/main" val="1906072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8126</TotalTime>
  <Words>1353</Words>
  <Application>Microsoft Office PowerPoint</Application>
  <PresentationFormat>Widescreen</PresentationFormat>
  <Paragraphs>125</Paragraphs>
  <Slides>58</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MS PGothic</vt:lpstr>
      <vt:lpstr>SimSun</vt:lpstr>
      <vt:lpstr>Arial</vt:lpstr>
      <vt:lpstr>Calibri</vt:lpstr>
      <vt:lpstr>Calibri Light</vt:lpstr>
      <vt:lpstr>Cambria</vt:lpstr>
      <vt:lpstr>Century</vt:lpstr>
      <vt:lpstr>Times New Roman</vt:lpstr>
      <vt:lpstr>Office Theme</vt:lpstr>
      <vt:lpstr>PowerPoint Presentation</vt:lpstr>
      <vt:lpstr>PowerPoint Presentation</vt:lpstr>
      <vt:lpstr>PowerPoint Presentation</vt:lpstr>
      <vt:lpstr>Sections: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Comparative Linguistics   Comparative Mythology  Comparative Religion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Conclusion…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Dead White Men</dc:title>
  <dc:creator>Microsoft account</dc:creator>
  <cp:lastModifiedBy>Microsoft account</cp:lastModifiedBy>
  <cp:revision>314</cp:revision>
  <dcterms:created xsi:type="dcterms:W3CDTF">2020-10-26T13:57:30Z</dcterms:created>
  <dcterms:modified xsi:type="dcterms:W3CDTF">2020-11-16T07:52:32Z</dcterms:modified>
</cp:coreProperties>
</file>